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73" r:id="rId3"/>
    <p:sldId id="257" r:id="rId4"/>
    <p:sldId id="258" r:id="rId5"/>
    <p:sldId id="259" r:id="rId6"/>
    <p:sldId id="260" r:id="rId7"/>
    <p:sldId id="261" r:id="rId8"/>
    <p:sldId id="276" r:id="rId9"/>
    <p:sldId id="278" r:id="rId10"/>
    <p:sldId id="277" r:id="rId11"/>
    <p:sldId id="262" r:id="rId12"/>
    <p:sldId id="263" r:id="rId13"/>
    <p:sldId id="264" r:id="rId14"/>
    <p:sldId id="265" r:id="rId15"/>
    <p:sldId id="266" r:id="rId16"/>
    <p:sldId id="267" r:id="rId17"/>
    <p:sldId id="268" r:id="rId18"/>
    <p:sldId id="269" r:id="rId19"/>
    <p:sldId id="274" r:id="rId20"/>
    <p:sldId id="270" r:id="rId21"/>
    <p:sldId id="271" r:id="rId22"/>
    <p:sldId id="272" r:id="rId23"/>
    <p:sldId id="275" r:id="rId24"/>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6600"/>
    <a:srgbClr val="99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7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546200F-BAE0-4C74-8258-0CBD027FFA30}" type="datetimeFigureOut">
              <a:rPr lang="tr-TR" smtClean="0"/>
              <a:t>26.09.2017</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744280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546200F-BAE0-4C74-8258-0CBD027FFA30}" type="datetimeFigureOut">
              <a:rPr lang="tr-TR" smtClean="0"/>
              <a:t>26.09.2017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3393910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546200F-BAE0-4C74-8258-0CBD027FFA30}" type="datetimeFigureOut">
              <a:rPr lang="tr-TR" smtClean="0"/>
              <a:t>26.09.2017</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3C2707-5D1B-4273-AC16-566B3274E52F}"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6868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3546200F-BAE0-4C74-8258-0CBD027FFA30}" type="datetimeFigureOut">
              <a:rPr lang="tr-TR" smtClean="0"/>
              <a:t>26.09.2017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29990892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3546200F-BAE0-4C74-8258-0CBD027FFA30}" type="datetimeFigureOut">
              <a:rPr lang="tr-TR" smtClean="0"/>
              <a:t>26.09.2017</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3C2707-5D1B-4273-AC16-566B3274E52F}"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303653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düzenlemek için tıklatın</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düzenlemek için tıklatın</a:t>
            </a:r>
          </a:p>
        </p:txBody>
      </p:sp>
      <p:sp>
        <p:nvSpPr>
          <p:cNvPr id="5" name="Date Placeholder 4"/>
          <p:cNvSpPr>
            <a:spLocks noGrp="1"/>
          </p:cNvSpPr>
          <p:nvPr>
            <p:ph type="dt" sz="half" idx="10"/>
          </p:nvPr>
        </p:nvSpPr>
        <p:spPr/>
        <p:txBody>
          <a:bodyPr/>
          <a:lstStyle/>
          <a:p>
            <a:fld id="{3546200F-BAE0-4C74-8258-0CBD027FFA30}" type="datetimeFigureOut">
              <a:rPr lang="tr-TR" smtClean="0"/>
              <a:t>26.09.2017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9909692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46200F-BAE0-4C74-8258-0CBD027FFA30}" type="datetimeFigureOut">
              <a:rPr lang="tr-TR" smtClean="0"/>
              <a:t>26.09.2017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20048861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46200F-BAE0-4C74-8258-0CBD027FFA30}" type="datetimeFigureOut">
              <a:rPr lang="tr-TR" smtClean="0"/>
              <a:t>26.09.2017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8228997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546200F-BAE0-4C74-8258-0CBD027FFA30}" type="datetimeFigureOut">
              <a:rPr lang="tr-TR" smtClean="0"/>
              <a:t>26.09.2017</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12854379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3546200F-BAE0-4C74-8258-0CBD027FFA30}" type="datetimeFigureOut">
              <a:rPr lang="tr-TR" smtClean="0"/>
              <a:t>26.09.2017</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33109612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546200F-BAE0-4C74-8258-0CBD027FFA30}" type="datetimeFigureOut">
              <a:rPr lang="tr-TR" smtClean="0"/>
              <a:t>26.09.2017</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18113795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13"/>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546200F-BAE0-4C74-8258-0CBD027FFA30}" type="datetimeFigureOut">
              <a:rPr lang="tr-TR" smtClean="0"/>
              <a:t>26.09.2017</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2002026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546200F-BAE0-4C74-8258-0CBD027FFA30}" type="datetimeFigureOut">
              <a:rPr lang="tr-TR" smtClean="0"/>
              <a:t>26.09.2017</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24956913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546200F-BAE0-4C74-8258-0CBD027FFA30}" type="datetimeFigureOut">
              <a:rPr lang="tr-TR" smtClean="0"/>
              <a:t>26.09.2017</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5178158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546200F-BAE0-4C74-8258-0CBD027FFA30}" type="datetimeFigureOut">
              <a:rPr lang="tr-TR" smtClean="0"/>
              <a:t>26.09.2017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40348226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3546200F-BAE0-4C74-8258-0CBD027FFA30}" type="datetimeFigureOut">
              <a:rPr lang="tr-TR" smtClean="0"/>
              <a:t>26.09.2017</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53C2707-5D1B-4273-AC16-566B3274E52F}" type="slidenum">
              <a:rPr lang="tr-TR" smtClean="0"/>
              <a:t>‹#›</a:t>
            </a:fld>
            <a:endParaRPr lang="tr-TR"/>
          </a:p>
        </p:txBody>
      </p:sp>
    </p:spTree>
    <p:extLst>
      <p:ext uri="{BB962C8B-B14F-4D97-AF65-F5344CB8AC3E}">
        <p14:creationId xmlns:p14="http://schemas.microsoft.com/office/powerpoint/2010/main" val="31101232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32"/>
            <a:ext cx="2356674" cy="6853285"/>
            <a:chOff x="6627813" y="195454"/>
            <a:chExt cx="1952625" cy="5678297"/>
          </a:xfrm>
        </p:grpSpPr>
        <p:sp>
          <p:nvSpPr>
            <p:cNvPr id="11" name="Freeform 27"/>
            <p:cNvSpPr/>
            <p:nvPr/>
          </p:nvSpPr>
          <p:spPr bwMode="auto">
            <a:xfrm>
              <a:off x="6627813" y="195454"/>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546200F-BAE0-4C74-8258-0CBD027FFA30}" type="datetimeFigureOut">
              <a:rPr lang="tr-TR" smtClean="0"/>
              <a:t>26.09.2017</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53C2707-5D1B-4273-AC16-566B3274E52F}" type="slidenum">
              <a:rPr lang="tr-TR" smtClean="0"/>
              <a:t>‹#›</a:t>
            </a:fld>
            <a:endParaRPr lang="tr-TR"/>
          </a:p>
        </p:txBody>
      </p:sp>
    </p:spTree>
    <p:extLst>
      <p:ext uri="{BB962C8B-B14F-4D97-AF65-F5344CB8AC3E}">
        <p14:creationId xmlns:p14="http://schemas.microsoft.com/office/powerpoint/2010/main" val="530479196"/>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666504" y="267340"/>
            <a:ext cx="9144000" cy="884567"/>
          </a:xfrm>
        </p:spPr>
        <p:txBody>
          <a:bodyPr>
            <a:normAutofit fontScale="90000"/>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Alt Başlık 2"/>
          <p:cNvSpPr>
            <a:spLocks noGrp="1"/>
          </p:cNvSpPr>
          <p:nvPr>
            <p:ph type="subTitle" idx="1"/>
          </p:nvPr>
        </p:nvSpPr>
        <p:spPr>
          <a:xfrm>
            <a:off x="475012" y="1615044"/>
            <a:ext cx="10949049" cy="4381995"/>
          </a:xfrm>
        </p:spPr>
        <p:txBody>
          <a:bodyPr>
            <a:normAutofit fontScale="85000" lnSpcReduction="20000"/>
          </a:bodyPr>
          <a:lstStyle/>
          <a:p>
            <a:endParaRPr lang="tr-TR" sz="3000" b="1" dirty="0" smtClean="0">
              <a:solidFill>
                <a:srgbClr val="FF0000"/>
              </a:solidFill>
            </a:endParaRPr>
          </a:p>
          <a:p>
            <a:pPr algn="ctr"/>
            <a:r>
              <a:rPr lang="tr-TR" sz="3000" b="1" dirty="0" smtClean="0">
                <a:solidFill>
                  <a:srgbClr val="0070C0"/>
                </a:solidFill>
              </a:rPr>
              <a:t>2017-2018 EĞİTİM ÖĞRETİM YILI</a:t>
            </a:r>
          </a:p>
          <a:p>
            <a:pPr algn="ctr"/>
            <a:endParaRPr lang="tr-TR" sz="3000" b="1" dirty="0">
              <a:solidFill>
                <a:srgbClr val="0070C0"/>
              </a:solidFill>
              <a:latin typeface="Arial Black" panose="020B0A04020102020204" pitchFamily="34" charset="0"/>
            </a:endParaRPr>
          </a:p>
          <a:p>
            <a:pPr algn="ctr"/>
            <a:r>
              <a:rPr lang="tr-TR" sz="5600" b="1" dirty="0" smtClean="0">
                <a:solidFill>
                  <a:srgbClr val="9900FF"/>
                </a:solidFill>
                <a:latin typeface="Arial Black" panose="020B0A04020102020204" pitchFamily="34" charset="0"/>
              </a:rPr>
              <a:t>TAŞIMALI EĞİTİM TOPLANTI</a:t>
            </a:r>
          </a:p>
          <a:p>
            <a:pPr algn="ctr"/>
            <a:r>
              <a:rPr lang="tr-TR" sz="5600" b="1" dirty="0" smtClean="0">
                <a:solidFill>
                  <a:srgbClr val="9900FF"/>
                </a:solidFill>
                <a:latin typeface="Arial Black" panose="020B0A04020102020204" pitchFamily="34" charset="0"/>
              </a:rPr>
              <a:t> </a:t>
            </a:r>
            <a:r>
              <a:rPr lang="tr-TR" sz="5800" b="1" dirty="0" smtClean="0">
                <a:solidFill>
                  <a:srgbClr val="9900FF"/>
                </a:solidFill>
                <a:latin typeface="Arial Black" panose="020B0A04020102020204" pitchFamily="34" charset="0"/>
              </a:rPr>
              <a:t>SUNUMU</a:t>
            </a:r>
          </a:p>
          <a:p>
            <a:pPr algn="ctr"/>
            <a:endParaRPr lang="tr-TR" sz="5800" b="1" dirty="0">
              <a:solidFill>
                <a:srgbClr val="9900FF"/>
              </a:solidFill>
              <a:latin typeface="Arial Black" panose="020B0A04020102020204" pitchFamily="34" charset="0"/>
            </a:endParaRPr>
          </a:p>
          <a:p>
            <a:pPr algn="ctr"/>
            <a:r>
              <a:rPr lang="tr-TR" sz="2300" b="1" dirty="0" smtClean="0">
                <a:solidFill>
                  <a:srgbClr val="00B050"/>
                </a:solidFill>
              </a:rPr>
              <a:t>26 Eylül 2017</a:t>
            </a:r>
          </a:p>
          <a:p>
            <a:pPr algn="ctr"/>
            <a:r>
              <a:rPr lang="tr-TR" sz="2300" b="1" dirty="0" smtClean="0">
                <a:solidFill>
                  <a:srgbClr val="00B050"/>
                </a:solidFill>
              </a:rPr>
              <a:t>Gümüşhacıköy Halk Kütüphanesi Toplantı Salonu </a:t>
            </a:r>
            <a:endParaRPr lang="tr-TR" sz="2300" b="1" dirty="0">
              <a:solidFill>
                <a:srgbClr val="00B050"/>
              </a:solidFill>
            </a:endParaRPr>
          </a:p>
        </p:txBody>
      </p:sp>
    </p:spTree>
    <p:extLst>
      <p:ext uri="{BB962C8B-B14F-4D97-AF65-F5344CB8AC3E}">
        <p14:creationId xmlns:p14="http://schemas.microsoft.com/office/powerpoint/2010/main" val="27879081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1034" y="1254826"/>
            <a:ext cx="10936783" cy="5324104"/>
          </a:xfrm>
        </p:spPr>
        <p:txBody>
          <a:bodyPr/>
          <a:lstStyle/>
          <a:p>
            <a:pPr lvl="0"/>
            <a:r>
              <a:rPr lang="tr-TR" sz="2200" dirty="0" smtClean="0">
                <a:solidFill>
                  <a:schemeClr val="accent1">
                    <a:lumMod val="75000"/>
                  </a:schemeClr>
                </a:solidFill>
              </a:rPr>
              <a:t>5. Şayet </a:t>
            </a:r>
            <a:r>
              <a:rPr lang="tr-TR" sz="2200" dirty="0">
                <a:solidFill>
                  <a:srgbClr val="FF0000"/>
                </a:solidFill>
              </a:rPr>
              <a:t>okul bahçesi müsait ise </a:t>
            </a:r>
            <a:r>
              <a:rPr lang="tr-TR" sz="2200" dirty="0">
                <a:solidFill>
                  <a:schemeClr val="accent1">
                    <a:lumMod val="75000"/>
                  </a:schemeClr>
                </a:solidFill>
              </a:rPr>
              <a:t>servisler okul yönetimi kontrolünde öğrenci indirme/bindirme işlemini </a:t>
            </a:r>
            <a:r>
              <a:rPr lang="tr-TR" sz="2200" dirty="0">
                <a:solidFill>
                  <a:srgbClr val="FF0000"/>
                </a:solidFill>
              </a:rPr>
              <a:t>okul bahçesinde yapacaklar</a:t>
            </a:r>
            <a:r>
              <a:rPr lang="tr-TR" sz="2200" dirty="0">
                <a:solidFill>
                  <a:schemeClr val="accent1">
                    <a:lumMod val="75000"/>
                  </a:schemeClr>
                </a:solidFill>
              </a:rPr>
              <a:t>, değil ise </a:t>
            </a:r>
            <a:r>
              <a:rPr lang="tr-TR" sz="2200" dirty="0">
                <a:solidFill>
                  <a:srgbClr val="FF0000"/>
                </a:solidFill>
              </a:rPr>
              <a:t>güvenlik önlemlerini alarak </a:t>
            </a:r>
            <a:r>
              <a:rPr lang="tr-TR" sz="2200" dirty="0">
                <a:solidFill>
                  <a:schemeClr val="accent1">
                    <a:lumMod val="75000"/>
                  </a:schemeClr>
                </a:solidFill>
              </a:rPr>
              <a:t>yol kenarında indir/bindir işlerini tamamlayacaklardır</a:t>
            </a:r>
            <a:r>
              <a:rPr lang="tr-TR" sz="2200" dirty="0" smtClean="0">
                <a:solidFill>
                  <a:schemeClr val="accent1">
                    <a:lumMod val="75000"/>
                  </a:schemeClr>
                </a:solidFill>
              </a:rPr>
              <a:t>.</a:t>
            </a:r>
          </a:p>
          <a:p>
            <a:r>
              <a:rPr lang="tr-TR" sz="2200" dirty="0" smtClean="0">
                <a:solidFill>
                  <a:schemeClr val="accent1">
                    <a:lumMod val="75000"/>
                  </a:schemeClr>
                </a:solidFill>
              </a:rPr>
              <a:t>6. Okul </a:t>
            </a:r>
            <a:r>
              <a:rPr lang="tr-TR" sz="2200" dirty="0">
                <a:solidFill>
                  <a:schemeClr val="accent1">
                    <a:lumMod val="75000"/>
                  </a:schemeClr>
                </a:solidFill>
              </a:rPr>
              <a:t>servislerinin denetimi mümkün olduğu kadar sık yapılacaktır</a:t>
            </a:r>
            <a:r>
              <a:rPr lang="tr-TR" sz="2200" dirty="0" smtClean="0">
                <a:solidFill>
                  <a:schemeClr val="accent1">
                    <a:lumMod val="75000"/>
                  </a:schemeClr>
                </a:solidFill>
              </a:rPr>
              <a:t>.</a:t>
            </a:r>
          </a:p>
          <a:p>
            <a:pPr lvl="0"/>
            <a:r>
              <a:rPr lang="tr-TR" sz="2200" dirty="0" smtClean="0">
                <a:solidFill>
                  <a:schemeClr val="accent1">
                    <a:lumMod val="75000"/>
                  </a:schemeClr>
                </a:solidFill>
              </a:rPr>
              <a:t>7. Öğleden </a:t>
            </a:r>
            <a:r>
              <a:rPr lang="tr-TR" sz="2200" dirty="0">
                <a:solidFill>
                  <a:schemeClr val="accent1">
                    <a:lumMod val="75000"/>
                  </a:schemeClr>
                </a:solidFill>
              </a:rPr>
              <a:t>sonra/akşamüstü çıkışta </a:t>
            </a:r>
            <a:r>
              <a:rPr lang="tr-TR" sz="2200" dirty="0">
                <a:solidFill>
                  <a:srgbClr val="FF0000"/>
                </a:solidFill>
              </a:rPr>
              <a:t>Servisin toplama saatinden önce dersi biten öğrenciler kesinlikle okul bahçesi dışına çıkışına izin verilmeyecek</a:t>
            </a:r>
            <a:r>
              <a:rPr lang="tr-TR" sz="2200" dirty="0">
                <a:solidFill>
                  <a:schemeClr val="accent1">
                    <a:lumMod val="75000"/>
                  </a:schemeClr>
                </a:solidFill>
              </a:rPr>
              <a:t>, yönetici ve nöbetçi öğretmenler tarafından okul içinde kontrol altında tutulacak</a:t>
            </a:r>
            <a:r>
              <a:rPr lang="tr-TR" sz="2200" dirty="0" smtClean="0">
                <a:solidFill>
                  <a:schemeClr val="accent1">
                    <a:lumMod val="75000"/>
                  </a:schemeClr>
                </a:solidFill>
              </a:rPr>
              <a:t>.</a:t>
            </a:r>
          </a:p>
          <a:p>
            <a:r>
              <a:rPr lang="tr-TR" sz="2200" dirty="0" smtClean="0">
                <a:solidFill>
                  <a:schemeClr val="accent1">
                    <a:lumMod val="75000"/>
                  </a:schemeClr>
                </a:solidFill>
              </a:rPr>
              <a:t>8. Taşım  a </a:t>
            </a:r>
            <a:r>
              <a:rPr lang="tr-TR" sz="2200" dirty="0">
                <a:solidFill>
                  <a:schemeClr val="accent1">
                    <a:lumMod val="75000"/>
                  </a:schemeClr>
                </a:solidFill>
              </a:rPr>
              <a:t>yönetmeliğinin ilgili maddelerinde taşıma iş ve işlemlerinin takibinin/sorumluluğunun okul yönetiminde olduğu unutulmayacaktır</a:t>
            </a:r>
            <a:r>
              <a:rPr lang="tr-TR" sz="2200" dirty="0" smtClean="0">
                <a:solidFill>
                  <a:schemeClr val="accent1">
                    <a:lumMod val="75000"/>
                  </a:schemeClr>
                </a:solidFill>
              </a:rPr>
              <a:t>.</a:t>
            </a:r>
          </a:p>
          <a:p>
            <a:pPr lvl="0"/>
            <a:r>
              <a:rPr lang="tr-TR" sz="2200" dirty="0" smtClean="0">
                <a:solidFill>
                  <a:schemeClr val="accent1">
                    <a:lumMod val="75000"/>
                  </a:schemeClr>
                </a:solidFill>
              </a:rPr>
              <a:t>9. Okul </a:t>
            </a:r>
            <a:r>
              <a:rPr lang="tr-TR" sz="2200" dirty="0">
                <a:solidFill>
                  <a:schemeClr val="accent1">
                    <a:lumMod val="75000"/>
                  </a:schemeClr>
                </a:solidFill>
              </a:rPr>
              <a:t>yöneticileri şehir içi özel servis yapan araçların muhakkak S plakalı olmasına dikkat edecekler,  veli ve öğrencileri de bu konuda uyaracaklar, S plakası  olmayan araçların taşıma  güvenliğinin olmadığını veli ve öğrencilere bildirecekler. </a:t>
            </a:r>
            <a:endParaRPr lang="tr-TR" sz="2200" dirty="0" smtClean="0">
              <a:solidFill>
                <a:schemeClr val="accent1">
                  <a:lumMod val="75000"/>
                </a:schemeClr>
              </a:solidFill>
            </a:endParaRPr>
          </a:p>
          <a:p>
            <a:pPr lvl="0"/>
            <a:endParaRPr lang="tr-TR" sz="2200" dirty="0">
              <a:solidFill>
                <a:schemeClr val="accent1">
                  <a:lumMod val="75000"/>
                </a:schemeClr>
              </a:solidFill>
            </a:endParaRPr>
          </a:p>
          <a:p>
            <a:endParaRPr lang="tr-TR" dirty="0">
              <a:solidFill>
                <a:schemeClr val="accent1">
                  <a:lumMod val="75000"/>
                </a:schemeClr>
              </a:solidFill>
            </a:endParaRPr>
          </a:p>
          <a:p>
            <a:pPr lvl="0"/>
            <a:endParaRPr lang="tr-TR" dirty="0">
              <a:solidFill>
                <a:schemeClr val="accent1">
                  <a:lumMod val="75000"/>
                </a:schemeClr>
              </a:solidFill>
            </a:endParaRPr>
          </a:p>
          <a:p>
            <a:endParaRPr lang="tr-TR" dirty="0" smtClean="0">
              <a:solidFill>
                <a:schemeClr val="accent1">
                  <a:lumMod val="75000"/>
                </a:schemeClr>
              </a:solidFill>
            </a:endParaRPr>
          </a:p>
          <a:p>
            <a:endParaRPr lang="tr-TR" dirty="0">
              <a:solidFill>
                <a:schemeClr val="accent1">
                  <a:lumMod val="75000"/>
                </a:schemeClr>
              </a:solidFill>
            </a:endParaRPr>
          </a:p>
          <a:p>
            <a:pPr lvl="0"/>
            <a:endParaRPr lang="tr-TR" dirty="0">
              <a:solidFill>
                <a:schemeClr val="accent1">
                  <a:lumMod val="75000"/>
                </a:schemeClr>
              </a:solidFill>
            </a:endParaRPr>
          </a:p>
          <a:p>
            <a:endParaRPr lang="tr-TR" dirty="0">
              <a:solidFill>
                <a:schemeClr val="accent1">
                  <a:lumMod val="75000"/>
                </a:schemeClr>
              </a:solidFill>
            </a:endParaRPr>
          </a:p>
        </p:txBody>
      </p:sp>
      <p:sp>
        <p:nvSpPr>
          <p:cNvPr id="4" name="Unvan 1"/>
          <p:cNvSpPr>
            <a:spLocks noGrp="1"/>
          </p:cNvSpPr>
          <p:nvPr>
            <p:ph type="title"/>
          </p:nvPr>
        </p:nvSpPr>
        <p:spPr>
          <a:xfrm>
            <a:off x="2438546" y="208474"/>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32936993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541690" y="386603"/>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641268" y="1825625"/>
            <a:ext cx="10712532" cy="4351338"/>
          </a:xfrm>
        </p:spPr>
        <p:txBody>
          <a:bodyPr>
            <a:normAutofit fontScale="92500"/>
          </a:bodyPr>
          <a:lstStyle/>
          <a:p>
            <a:r>
              <a:rPr lang="tr-TR" sz="2400" dirty="0">
                <a:solidFill>
                  <a:schemeClr val="accent1">
                    <a:lumMod val="75000"/>
                  </a:schemeClr>
                </a:solidFill>
              </a:rPr>
              <a:t>Yukarıda belirtilen hususlar Amasya il/ilçe </a:t>
            </a:r>
            <a:r>
              <a:rPr lang="tr-TR" sz="2400" dirty="0" smtClean="0">
                <a:solidFill>
                  <a:schemeClr val="accent1">
                    <a:lumMod val="75000"/>
                  </a:schemeClr>
                </a:solidFill>
              </a:rPr>
              <a:t>okullarımızın </a:t>
            </a:r>
            <a:r>
              <a:rPr lang="tr-TR" sz="2400" dirty="0">
                <a:solidFill>
                  <a:schemeClr val="accent1">
                    <a:lumMod val="75000"/>
                  </a:schemeClr>
                </a:solidFill>
              </a:rPr>
              <a:t>takip etmesi gereken genel kuralların bir kısmını içermektedir. Bunun dışında kanun yönetmelik yönerge genelgeler ve yazışmalarla 2017-2018 eğitim öğretim iş ve işlemlerimizi yerine getirmede en üst seviyede duyarlı olunacaktır. Bu çerçevede 2017-2018 eğitim öğretim yılı çalışmalarının sürdürülmesini, herhangi bir aksamaya meydan verilmemesini rica ederim.</a:t>
            </a:r>
          </a:p>
          <a:p>
            <a:r>
              <a:rPr lang="tr-TR" sz="2200" b="1" u="sng" dirty="0" smtClean="0">
                <a:solidFill>
                  <a:srgbClr val="00B050"/>
                </a:solidFill>
              </a:rPr>
              <a:t>OKUL MÜDÜRLÜKLERİMİZİN GÖREVLERİ</a:t>
            </a:r>
          </a:p>
          <a:p>
            <a:r>
              <a:rPr lang="tr-TR" sz="2400" dirty="0" smtClean="0">
                <a:solidFill>
                  <a:schemeClr val="accent1">
                    <a:lumMod val="75000"/>
                  </a:schemeClr>
                </a:solidFill>
              </a:rPr>
              <a:t>Ders giriş çıkışlarını taşımalı öğrencilerin geliş gidişine göre düzenlemek</a:t>
            </a:r>
          </a:p>
          <a:p>
            <a:r>
              <a:rPr lang="tr-TR" sz="2400" dirty="0" smtClean="0">
                <a:solidFill>
                  <a:schemeClr val="accent1">
                    <a:lumMod val="75000"/>
                  </a:schemeClr>
                </a:solidFill>
              </a:rPr>
              <a:t>Öğrenciyi hiçbir şekilde dışarı salmamak. Boş zamanların sosyal kültürel etkinliklerle doldurulmasını temin etmek.</a:t>
            </a:r>
          </a:p>
          <a:p>
            <a:r>
              <a:rPr lang="tr-TR" sz="2400" dirty="0" smtClean="0">
                <a:solidFill>
                  <a:schemeClr val="accent1">
                    <a:lumMod val="75000"/>
                  </a:schemeClr>
                </a:solidFill>
              </a:rPr>
              <a:t>Her araca oturma planına göre öğrenci isim listesi vermek</a:t>
            </a:r>
          </a:p>
        </p:txBody>
      </p:sp>
    </p:spTree>
    <p:extLst>
      <p:ext uri="{BB962C8B-B14F-4D97-AF65-F5344CB8AC3E}">
        <p14:creationId xmlns:p14="http://schemas.microsoft.com/office/powerpoint/2010/main" val="13203038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512270" y="481606"/>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748145" y="1762495"/>
            <a:ext cx="10901549" cy="4590803"/>
          </a:xfrm>
        </p:spPr>
        <p:txBody>
          <a:bodyPr>
            <a:normAutofit fontScale="70000" lnSpcReduction="20000"/>
          </a:bodyPr>
          <a:lstStyle/>
          <a:p>
            <a:r>
              <a:rPr lang="tr-TR" sz="3100" dirty="0" smtClean="0">
                <a:solidFill>
                  <a:srgbClr val="FF0000"/>
                </a:solidFill>
              </a:rPr>
              <a:t>Her araç için Şoför Takip Dosyası Oluşturmak</a:t>
            </a:r>
            <a:r>
              <a:rPr lang="tr-TR" sz="3100" dirty="0" smtClean="0">
                <a:solidFill>
                  <a:schemeClr val="accent1">
                    <a:lumMod val="75000"/>
                  </a:schemeClr>
                </a:solidFill>
              </a:rPr>
              <a:t>. Dosyayı, üzerinde şoför bilgileri ve şoför resmi olan dosya kapağı, dosya üzerinde günlük şoför devam takip çizelgesi, günlük öğrenci yoklama listesi, veli iletişim bilgi formu, araç ruhsat ve ehliyet fotokopisi olacak şekilde düzenlemek  </a:t>
            </a:r>
          </a:p>
          <a:p>
            <a:r>
              <a:rPr lang="tr-TR" sz="3100" dirty="0" smtClean="0">
                <a:solidFill>
                  <a:schemeClr val="accent1">
                    <a:lumMod val="75000"/>
                  </a:schemeClr>
                </a:solidFill>
              </a:rPr>
              <a:t>Her araçta bir öğrenciyi başkan seçmek ve öğrenci yoklama listesini başkana vermek</a:t>
            </a:r>
          </a:p>
          <a:p>
            <a:r>
              <a:rPr lang="tr-TR" sz="3100" dirty="0" smtClean="0">
                <a:solidFill>
                  <a:schemeClr val="accent1">
                    <a:lumMod val="75000"/>
                  </a:schemeClr>
                </a:solidFill>
              </a:rPr>
              <a:t>Her sabah ve akşam nöbetçi öğretmenlerce dosya eşliğinde şoför devam takip çizelgesinin imzalatılmasını sağlamak ve öğrenciyi imza karşılığı alıp imza karşılığı teslim etmek.</a:t>
            </a:r>
          </a:p>
          <a:p>
            <a:r>
              <a:rPr lang="tr-TR" sz="3100" dirty="0" smtClean="0">
                <a:solidFill>
                  <a:schemeClr val="accent1">
                    <a:lumMod val="75000"/>
                  </a:schemeClr>
                </a:solidFill>
              </a:rPr>
              <a:t>Günlük taşımalı gelen öğrenci yoklamasını Şoför Takip Dosyasındaki Öğrenci Yoklama Listesine işlemek.</a:t>
            </a:r>
          </a:p>
          <a:p>
            <a:r>
              <a:rPr lang="tr-TR" sz="3100" dirty="0" smtClean="0">
                <a:solidFill>
                  <a:srgbClr val="FF0000"/>
                </a:solidFill>
              </a:rPr>
              <a:t>Her araçta bulunacak şekilde Şoför Dosyası oluşturtmak </a:t>
            </a:r>
            <a:r>
              <a:rPr lang="tr-TR" sz="3100" dirty="0" smtClean="0">
                <a:solidFill>
                  <a:schemeClr val="accent1">
                    <a:lumMod val="75000"/>
                  </a:schemeClr>
                </a:solidFill>
              </a:rPr>
              <a:t>ve dosya içinde Öğrenci yoklama listesi, Veli İletişim Bilgi Formu, Güzergah ve Toplanma Merkezlerini gösteren üst yazıların bulunmasını sağlamak. </a:t>
            </a:r>
          </a:p>
          <a:p>
            <a:endParaRPr lang="tr-TR" dirty="0"/>
          </a:p>
        </p:txBody>
      </p:sp>
    </p:spTree>
    <p:extLst>
      <p:ext uri="{BB962C8B-B14F-4D97-AF65-F5344CB8AC3E}">
        <p14:creationId xmlns:p14="http://schemas.microsoft.com/office/powerpoint/2010/main" val="10171533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484416" y="163939"/>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831272" y="1444829"/>
            <a:ext cx="11079678" cy="4231576"/>
          </a:xfrm>
        </p:spPr>
        <p:txBody>
          <a:bodyPr>
            <a:noAutofit/>
          </a:bodyPr>
          <a:lstStyle/>
          <a:p>
            <a:r>
              <a:rPr lang="tr-TR" sz="2200" dirty="0" smtClean="0">
                <a:solidFill>
                  <a:schemeClr val="accent1">
                    <a:lumMod val="75000"/>
                  </a:schemeClr>
                </a:solidFill>
              </a:rPr>
              <a:t>Her okulda </a:t>
            </a:r>
            <a:r>
              <a:rPr lang="tr-TR" sz="2200" dirty="0" smtClean="0">
                <a:solidFill>
                  <a:srgbClr val="FF0000"/>
                </a:solidFill>
              </a:rPr>
              <a:t>Taşımalı Eğitim Denetleme Komisyonu </a:t>
            </a:r>
            <a:r>
              <a:rPr lang="tr-TR" sz="2200" dirty="0" smtClean="0">
                <a:solidFill>
                  <a:schemeClr val="accent1">
                    <a:lumMod val="75000"/>
                  </a:schemeClr>
                </a:solidFill>
              </a:rPr>
              <a:t>kurmak ve komisyon marifetiyle her hafta taşıma araçlarını</a:t>
            </a:r>
            <a:r>
              <a:rPr lang="tr-TR" sz="2200" dirty="0" smtClean="0"/>
              <a:t> </a:t>
            </a:r>
            <a:r>
              <a:rPr lang="tr-TR" sz="2200" dirty="0" smtClean="0">
                <a:solidFill>
                  <a:srgbClr val="FF0000"/>
                </a:solidFill>
              </a:rPr>
              <a:t>temizlik, düzen ruhsat muayene ve mevzuatta öngörülen hususlarla </a:t>
            </a:r>
            <a:r>
              <a:rPr lang="tr-TR" sz="2200" dirty="0" smtClean="0">
                <a:solidFill>
                  <a:schemeClr val="accent1">
                    <a:lumMod val="75000"/>
                  </a:schemeClr>
                </a:solidFill>
              </a:rPr>
              <a:t>ilgili denetlemek. Görülen aksaklıkları Müdürlüğümüze bildirmek.</a:t>
            </a:r>
          </a:p>
          <a:p>
            <a:r>
              <a:rPr lang="tr-TR" sz="2200" dirty="0" smtClean="0">
                <a:solidFill>
                  <a:srgbClr val="FF0000"/>
                </a:solidFill>
              </a:rPr>
              <a:t>Her ay düzenli olarak taşıma şoförleri ile toplantı tertip etmek </a:t>
            </a:r>
            <a:r>
              <a:rPr lang="tr-TR" sz="2200" dirty="0" smtClean="0">
                <a:solidFill>
                  <a:schemeClr val="accent1">
                    <a:lumMod val="75000"/>
                  </a:schemeClr>
                </a:solidFill>
              </a:rPr>
              <a:t>ve yapılan taşımalı eğitim değerlendirilmesini yapmak. Görülen aksaklıkların giderilmesi için çözüm yolları üretmek. </a:t>
            </a:r>
          </a:p>
          <a:p>
            <a:endParaRPr lang="tr-TR" sz="2200" dirty="0" smtClean="0"/>
          </a:p>
          <a:p>
            <a:r>
              <a:rPr lang="tr-TR" sz="2200" b="1" u="sng" dirty="0" smtClean="0">
                <a:solidFill>
                  <a:srgbClr val="00B050"/>
                </a:solidFill>
              </a:rPr>
              <a:t>OKUL SERVİS ŞOFÖRLERİNİN GÖREVLERİ</a:t>
            </a:r>
          </a:p>
          <a:p>
            <a:r>
              <a:rPr lang="tr-TR" sz="2200" dirty="0">
                <a:solidFill>
                  <a:schemeClr val="accent1">
                    <a:lumMod val="75000"/>
                  </a:schemeClr>
                </a:solidFill>
              </a:rPr>
              <a:t>M</a:t>
            </a:r>
            <a:r>
              <a:rPr lang="tr-TR" sz="2200" dirty="0" smtClean="0">
                <a:solidFill>
                  <a:schemeClr val="accent1">
                    <a:lumMod val="75000"/>
                  </a:schemeClr>
                </a:solidFill>
              </a:rPr>
              <a:t>esleğe uygun ve öğrencilere güven veren kıyafetlerin giyilmesi</a:t>
            </a:r>
          </a:p>
          <a:p>
            <a:r>
              <a:rPr lang="tr-TR" sz="2200" dirty="0" smtClean="0">
                <a:solidFill>
                  <a:schemeClr val="accent1">
                    <a:lumMod val="75000"/>
                  </a:schemeClr>
                </a:solidFill>
              </a:rPr>
              <a:t>E sınıfı için 5 yıllık, B sınıfı için 7 yıllık sürücü belgesine sahip olunması ve her 5 yılda bir bedeni ve </a:t>
            </a:r>
            <a:r>
              <a:rPr lang="tr-TR" sz="2200" dirty="0" err="1" smtClean="0">
                <a:solidFill>
                  <a:schemeClr val="accent1">
                    <a:lumMod val="75000"/>
                  </a:schemeClr>
                </a:solidFill>
              </a:rPr>
              <a:t>psiko</a:t>
            </a:r>
            <a:r>
              <a:rPr lang="tr-TR" sz="2200" dirty="0" smtClean="0">
                <a:solidFill>
                  <a:schemeClr val="accent1">
                    <a:lumMod val="75000"/>
                  </a:schemeClr>
                </a:solidFill>
              </a:rPr>
              <a:t> teknik açıdan sağlıklı olduğunu gösteren Sağlık Raporu almış olunması</a:t>
            </a:r>
            <a:endParaRPr lang="tr-TR" sz="2200" dirty="0">
              <a:solidFill>
                <a:schemeClr val="accent1">
                  <a:lumMod val="75000"/>
                </a:schemeClr>
              </a:solidFill>
            </a:endParaRPr>
          </a:p>
        </p:txBody>
      </p:sp>
    </p:spTree>
    <p:extLst>
      <p:ext uri="{BB962C8B-B14F-4D97-AF65-F5344CB8AC3E}">
        <p14:creationId xmlns:p14="http://schemas.microsoft.com/office/powerpoint/2010/main" val="340367024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579418" y="398479"/>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1235033" y="1504208"/>
            <a:ext cx="10141527" cy="4290950"/>
          </a:xfrm>
        </p:spPr>
        <p:txBody>
          <a:bodyPr/>
          <a:lstStyle/>
          <a:p>
            <a:r>
              <a:rPr lang="tr-TR" sz="2200" dirty="0" smtClean="0">
                <a:solidFill>
                  <a:schemeClr val="accent1">
                    <a:lumMod val="75000"/>
                  </a:schemeClr>
                </a:solidFill>
              </a:rPr>
              <a:t>Sözleşme tarihi itibariyle </a:t>
            </a:r>
            <a:r>
              <a:rPr lang="tr-TR" sz="2200" dirty="0" smtClean="0">
                <a:solidFill>
                  <a:srgbClr val="FF0000"/>
                </a:solidFill>
              </a:rPr>
              <a:t>26</a:t>
            </a:r>
            <a:r>
              <a:rPr lang="tr-TR" sz="2200" dirty="0" smtClean="0">
                <a:solidFill>
                  <a:schemeClr val="accent1">
                    <a:lumMod val="75000"/>
                  </a:schemeClr>
                </a:solidFill>
              </a:rPr>
              <a:t> yaşına girmiş olmak ve </a:t>
            </a:r>
            <a:r>
              <a:rPr lang="tr-TR" sz="2200" dirty="0" smtClean="0">
                <a:solidFill>
                  <a:srgbClr val="FF0000"/>
                </a:solidFill>
              </a:rPr>
              <a:t>63</a:t>
            </a:r>
            <a:r>
              <a:rPr lang="tr-TR" sz="2200" dirty="0" smtClean="0">
                <a:solidFill>
                  <a:schemeClr val="accent1">
                    <a:lumMod val="75000"/>
                  </a:schemeClr>
                </a:solidFill>
              </a:rPr>
              <a:t> yaşından gün almamış olmak.</a:t>
            </a:r>
          </a:p>
          <a:p>
            <a:r>
              <a:rPr lang="tr-TR" sz="2200" dirty="0" smtClean="0">
                <a:solidFill>
                  <a:schemeClr val="accent1">
                    <a:lumMod val="75000"/>
                  </a:schemeClr>
                </a:solidFill>
              </a:rPr>
              <a:t>Taşıta öğrenci haricinde </a:t>
            </a:r>
            <a:r>
              <a:rPr lang="tr-TR" sz="2200" dirty="0" smtClean="0">
                <a:solidFill>
                  <a:srgbClr val="FF0000"/>
                </a:solidFill>
              </a:rPr>
              <a:t>yolcu almamak.</a:t>
            </a:r>
          </a:p>
          <a:p>
            <a:r>
              <a:rPr lang="tr-TR" sz="2200" dirty="0" smtClean="0">
                <a:solidFill>
                  <a:schemeClr val="accent1">
                    <a:lumMod val="75000"/>
                  </a:schemeClr>
                </a:solidFill>
              </a:rPr>
              <a:t>Kayıtlı bulunduğu odada oda sicil kaydının olması</a:t>
            </a:r>
          </a:p>
          <a:p>
            <a:r>
              <a:rPr lang="tr-TR" sz="2200" dirty="0" smtClean="0">
                <a:solidFill>
                  <a:schemeClr val="accent1">
                    <a:lumMod val="75000"/>
                  </a:schemeClr>
                </a:solidFill>
              </a:rPr>
              <a:t>Hizmet sunumunda kötü sicil ve şöhret sahibi olmaması </a:t>
            </a:r>
          </a:p>
          <a:p>
            <a:r>
              <a:rPr lang="tr-TR" sz="2200" dirty="0" smtClean="0">
                <a:solidFill>
                  <a:schemeClr val="accent1">
                    <a:lumMod val="75000"/>
                  </a:schemeClr>
                </a:solidFill>
              </a:rPr>
              <a:t>Taşıtta </a:t>
            </a:r>
            <a:r>
              <a:rPr lang="tr-TR" sz="2200" dirty="0" smtClean="0">
                <a:solidFill>
                  <a:srgbClr val="FF0000"/>
                </a:solidFill>
              </a:rPr>
              <a:t>fotoğraflı tanıtım kartı </a:t>
            </a:r>
            <a:r>
              <a:rPr lang="tr-TR" sz="2200" dirty="0" smtClean="0">
                <a:solidFill>
                  <a:schemeClr val="accent1">
                    <a:lumMod val="75000"/>
                  </a:schemeClr>
                </a:solidFill>
              </a:rPr>
              <a:t>bulundurmak</a:t>
            </a:r>
          </a:p>
          <a:p>
            <a:r>
              <a:rPr lang="tr-TR" sz="2200" dirty="0" smtClean="0">
                <a:solidFill>
                  <a:schemeClr val="accent1">
                    <a:lumMod val="75000"/>
                  </a:schemeClr>
                </a:solidFill>
              </a:rPr>
              <a:t>Okul Müdürlükleri ve Müdürlüğümüz tarafında yapılacak her türlü </a:t>
            </a:r>
            <a:r>
              <a:rPr lang="tr-TR" sz="2200" dirty="0" smtClean="0">
                <a:solidFill>
                  <a:srgbClr val="FF0000"/>
                </a:solidFill>
              </a:rPr>
              <a:t>eğitim çalışmalarına </a:t>
            </a:r>
            <a:r>
              <a:rPr lang="tr-TR" sz="2200" dirty="0" smtClean="0">
                <a:solidFill>
                  <a:schemeClr val="accent1">
                    <a:lumMod val="75000"/>
                  </a:schemeClr>
                </a:solidFill>
              </a:rPr>
              <a:t>katılmak.</a:t>
            </a:r>
          </a:p>
          <a:p>
            <a:r>
              <a:rPr lang="tr-TR" sz="2200" dirty="0" smtClean="0">
                <a:solidFill>
                  <a:schemeClr val="accent1">
                    <a:lumMod val="75000"/>
                  </a:schemeClr>
                </a:solidFill>
              </a:rPr>
              <a:t>Araçlara Müdürlüğümüz tarafından oluşturulan Taşıma aracı ve güzergahını gösteren bandrollerin yapıştırılması</a:t>
            </a:r>
          </a:p>
          <a:p>
            <a:endParaRPr lang="tr-TR" dirty="0">
              <a:solidFill>
                <a:schemeClr val="accent1">
                  <a:lumMod val="75000"/>
                </a:schemeClr>
              </a:solidFill>
            </a:endParaRPr>
          </a:p>
        </p:txBody>
      </p:sp>
    </p:spTree>
    <p:extLst>
      <p:ext uri="{BB962C8B-B14F-4D97-AF65-F5344CB8AC3E}">
        <p14:creationId xmlns:p14="http://schemas.microsoft.com/office/powerpoint/2010/main" val="165610402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381642" y="374728"/>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522514" y="1825625"/>
            <a:ext cx="10831286" cy="4351338"/>
          </a:xfrm>
        </p:spPr>
        <p:txBody>
          <a:bodyPr>
            <a:normAutofit/>
          </a:bodyPr>
          <a:lstStyle/>
          <a:p>
            <a:r>
              <a:rPr lang="tr-TR" sz="2200" dirty="0" smtClean="0">
                <a:solidFill>
                  <a:schemeClr val="accent1">
                    <a:lumMod val="75000"/>
                  </a:schemeClr>
                </a:solidFill>
              </a:rPr>
              <a:t>Son üç yıl içinde hizmet verdiği </a:t>
            </a:r>
            <a:r>
              <a:rPr lang="tr-TR" sz="2200" dirty="0" smtClean="0">
                <a:solidFill>
                  <a:srgbClr val="FF0000"/>
                </a:solidFill>
              </a:rPr>
              <a:t>öğrenciye ve okul personeline karşı olumsuz hal hareket  tavır yada toplumda süfli olarak karşılanabilecek davranışlarda </a:t>
            </a:r>
            <a:r>
              <a:rPr lang="tr-TR" sz="2200" dirty="0" smtClean="0">
                <a:solidFill>
                  <a:schemeClr val="accent1">
                    <a:lumMod val="75000"/>
                  </a:schemeClr>
                </a:solidFill>
              </a:rPr>
              <a:t>bulunmamış olmak. </a:t>
            </a:r>
          </a:p>
          <a:p>
            <a:r>
              <a:rPr lang="tr-TR" sz="2200" dirty="0" smtClean="0">
                <a:solidFill>
                  <a:schemeClr val="accent1">
                    <a:lumMod val="75000"/>
                  </a:schemeClr>
                </a:solidFill>
              </a:rPr>
              <a:t>Araçların arkasında, </a:t>
            </a:r>
            <a:r>
              <a:rPr lang="tr-TR" sz="2200" dirty="0" smtClean="0">
                <a:solidFill>
                  <a:srgbClr val="FF0000"/>
                </a:solidFill>
              </a:rPr>
              <a:t>OKUL TAŞITI </a:t>
            </a:r>
            <a:r>
              <a:rPr lang="tr-TR" sz="2200" dirty="0" smtClean="0">
                <a:solidFill>
                  <a:schemeClr val="accent1">
                    <a:lumMod val="75000"/>
                  </a:schemeClr>
                </a:solidFill>
              </a:rPr>
              <a:t>yazısını kapsayan yönetmelikteki numunesine uygun renk ebat ve şekilde reflektif bir kuşak bulundurmak.</a:t>
            </a:r>
          </a:p>
          <a:p>
            <a:r>
              <a:rPr lang="tr-TR" sz="2200" dirty="0" smtClean="0">
                <a:solidFill>
                  <a:schemeClr val="accent1">
                    <a:lumMod val="75000"/>
                  </a:schemeClr>
                </a:solidFill>
              </a:rPr>
              <a:t>Araçların arkasında </a:t>
            </a:r>
            <a:r>
              <a:rPr lang="tr-TR" sz="2200" dirty="0" smtClean="0">
                <a:solidFill>
                  <a:srgbClr val="FF0000"/>
                </a:solidFill>
              </a:rPr>
              <a:t>öğrencinin iniş ve binişleri sırasında otomatik kapıya bağlı olarak yanacak</a:t>
            </a:r>
            <a:r>
              <a:rPr lang="tr-TR" sz="2200" dirty="0" smtClean="0">
                <a:solidFill>
                  <a:schemeClr val="accent1">
                    <a:lumMod val="75000"/>
                  </a:schemeClr>
                </a:solidFill>
              </a:rPr>
              <a:t> 30 cm çapında ışıklı </a:t>
            </a:r>
            <a:r>
              <a:rPr lang="tr-TR" sz="2200" dirty="0" smtClean="0">
                <a:solidFill>
                  <a:srgbClr val="FF0000"/>
                </a:solidFill>
              </a:rPr>
              <a:t>DUR</a:t>
            </a:r>
            <a:r>
              <a:rPr lang="tr-TR" sz="2200" dirty="0" smtClean="0">
                <a:solidFill>
                  <a:schemeClr val="accent1">
                    <a:lumMod val="75000"/>
                  </a:schemeClr>
                </a:solidFill>
              </a:rPr>
              <a:t> levhası bulundurmak.</a:t>
            </a:r>
          </a:p>
          <a:p>
            <a:r>
              <a:rPr lang="tr-TR" sz="2200" dirty="0" smtClean="0">
                <a:solidFill>
                  <a:schemeClr val="accent1">
                    <a:lumMod val="75000"/>
                  </a:schemeClr>
                </a:solidFill>
              </a:rPr>
              <a:t>Öğrencinin kolayca yetişebileceği camlar ve pencereler imkanlar ölçüsünde </a:t>
            </a:r>
            <a:r>
              <a:rPr lang="tr-TR" sz="2200" dirty="0" smtClean="0">
                <a:solidFill>
                  <a:srgbClr val="FF0000"/>
                </a:solidFill>
              </a:rPr>
              <a:t>sabit tutulacak</a:t>
            </a:r>
            <a:r>
              <a:rPr lang="tr-TR" sz="2200" dirty="0" smtClean="0">
                <a:solidFill>
                  <a:schemeClr val="accent1">
                    <a:lumMod val="75000"/>
                  </a:schemeClr>
                </a:solidFill>
              </a:rPr>
              <a:t>, aracın iç düzenlemesinde </a:t>
            </a:r>
            <a:r>
              <a:rPr lang="tr-TR" sz="2200" dirty="0" smtClean="0">
                <a:solidFill>
                  <a:srgbClr val="FF0000"/>
                </a:solidFill>
              </a:rPr>
              <a:t>demir</a:t>
            </a:r>
            <a:r>
              <a:rPr lang="tr-TR" sz="2200" dirty="0" smtClean="0">
                <a:solidFill>
                  <a:schemeClr val="accent1">
                    <a:lumMod val="75000"/>
                  </a:schemeClr>
                </a:solidFill>
              </a:rPr>
              <a:t> aksamlar </a:t>
            </a:r>
            <a:r>
              <a:rPr lang="tr-TR" sz="2200" dirty="0" smtClean="0">
                <a:solidFill>
                  <a:srgbClr val="FF0000"/>
                </a:solidFill>
              </a:rPr>
              <a:t>yaralanmaya sebebiyet vermeyecek yumuşak bir madde ile </a:t>
            </a:r>
            <a:r>
              <a:rPr lang="tr-TR" sz="2200" dirty="0" smtClean="0">
                <a:solidFill>
                  <a:schemeClr val="accent1">
                    <a:lumMod val="75000"/>
                  </a:schemeClr>
                </a:solidFill>
              </a:rPr>
              <a:t>kaplanacak. </a:t>
            </a:r>
          </a:p>
          <a:p>
            <a:endParaRPr lang="tr-TR" sz="2200" dirty="0">
              <a:solidFill>
                <a:schemeClr val="accent1">
                  <a:lumMod val="75000"/>
                </a:schemeClr>
              </a:solidFill>
            </a:endParaRPr>
          </a:p>
        </p:txBody>
      </p:sp>
    </p:spTree>
    <p:extLst>
      <p:ext uri="{BB962C8B-B14F-4D97-AF65-F5344CB8AC3E}">
        <p14:creationId xmlns:p14="http://schemas.microsoft.com/office/powerpoint/2010/main" val="29793467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640156" y="409798"/>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838200" y="1690688"/>
            <a:ext cx="10515600" cy="4496356"/>
          </a:xfrm>
        </p:spPr>
        <p:txBody>
          <a:bodyPr>
            <a:normAutofit/>
          </a:bodyPr>
          <a:lstStyle/>
          <a:p>
            <a:r>
              <a:rPr lang="tr-TR" sz="2200" dirty="0" smtClean="0">
                <a:solidFill>
                  <a:schemeClr val="accent1">
                    <a:lumMod val="75000"/>
                  </a:schemeClr>
                </a:solidFill>
              </a:rPr>
              <a:t>Yönetmeliklerde belirtilen, standartlarda niteliklerde ve sayıda araç gereçlerle </a:t>
            </a:r>
            <a:r>
              <a:rPr lang="tr-TR" sz="2200" dirty="0" smtClean="0">
                <a:solidFill>
                  <a:srgbClr val="FF0000"/>
                </a:solidFill>
              </a:rPr>
              <a:t>yangın söndürme tüpü, ilk yardım çantası ve malzemeleri </a:t>
            </a:r>
            <a:r>
              <a:rPr lang="tr-TR" sz="2200" dirty="0" smtClean="0">
                <a:solidFill>
                  <a:schemeClr val="accent1">
                    <a:lumMod val="75000"/>
                  </a:schemeClr>
                </a:solidFill>
              </a:rPr>
              <a:t>her an kullanılabilir durumda bulunacak.</a:t>
            </a:r>
          </a:p>
          <a:p>
            <a:r>
              <a:rPr lang="tr-TR" sz="2200" dirty="0" smtClean="0">
                <a:solidFill>
                  <a:schemeClr val="accent1">
                    <a:lumMod val="75000"/>
                  </a:schemeClr>
                </a:solidFill>
              </a:rPr>
              <a:t>Araç kapıları </a:t>
            </a:r>
            <a:r>
              <a:rPr lang="tr-TR" sz="2200" dirty="0" smtClean="0">
                <a:solidFill>
                  <a:srgbClr val="FF0000"/>
                </a:solidFill>
              </a:rPr>
              <a:t>otomatik olduğu takdirde </a:t>
            </a:r>
            <a:r>
              <a:rPr lang="tr-TR" sz="2200" dirty="0" smtClean="0">
                <a:solidFill>
                  <a:schemeClr val="accent1">
                    <a:lumMod val="75000"/>
                  </a:schemeClr>
                </a:solidFill>
              </a:rPr>
              <a:t>kapıların açık veya kapalı olduğunu </a:t>
            </a:r>
            <a:r>
              <a:rPr lang="tr-TR" sz="2200" dirty="0" smtClean="0">
                <a:solidFill>
                  <a:srgbClr val="FF0000"/>
                </a:solidFill>
              </a:rPr>
              <a:t>şoföre optik veya akustik sinyallerle intikal ettirecek </a:t>
            </a:r>
            <a:r>
              <a:rPr lang="tr-TR" sz="2200" dirty="0" smtClean="0">
                <a:solidFill>
                  <a:schemeClr val="accent1">
                    <a:lumMod val="75000"/>
                  </a:schemeClr>
                </a:solidFill>
              </a:rPr>
              <a:t>şekilde düzenlenme yapılmış olacak.</a:t>
            </a:r>
          </a:p>
          <a:p>
            <a:r>
              <a:rPr lang="tr-TR" sz="2200" dirty="0" smtClean="0">
                <a:solidFill>
                  <a:schemeClr val="accent1">
                    <a:lumMod val="75000"/>
                  </a:schemeClr>
                </a:solidFill>
              </a:rPr>
              <a:t>Servis araçları temiz bakımlı güvenli durumda olacak, </a:t>
            </a:r>
          </a:p>
          <a:p>
            <a:r>
              <a:rPr lang="tr-TR" sz="2200" dirty="0" smtClean="0">
                <a:solidFill>
                  <a:srgbClr val="FF0000"/>
                </a:solidFill>
              </a:rPr>
              <a:t>6 ayda </a:t>
            </a:r>
            <a:r>
              <a:rPr lang="tr-TR" sz="2200" dirty="0" smtClean="0">
                <a:solidFill>
                  <a:schemeClr val="accent1">
                    <a:lumMod val="75000"/>
                  </a:schemeClr>
                </a:solidFill>
              </a:rPr>
              <a:t>bir bakım yaptırılmış olacak, </a:t>
            </a:r>
          </a:p>
          <a:p>
            <a:r>
              <a:rPr lang="tr-TR" sz="2200" dirty="0">
                <a:solidFill>
                  <a:schemeClr val="accent1">
                    <a:lumMod val="75000"/>
                  </a:schemeClr>
                </a:solidFill>
              </a:rPr>
              <a:t>P</a:t>
            </a:r>
            <a:r>
              <a:rPr lang="tr-TR" sz="2200" dirty="0" smtClean="0">
                <a:solidFill>
                  <a:schemeClr val="accent1">
                    <a:lumMod val="75000"/>
                  </a:schemeClr>
                </a:solidFill>
              </a:rPr>
              <a:t>eriyodik muayeneleri yapılmış olacak </a:t>
            </a:r>
          </a:p>
          <a:p>
            <a:pPr marL="0" indent="0">
              <a:buNone/>
            </a:pPr>
            <a:r>
              <a:rPr lang="tr-TR" sz="2200" dirty="0" smtClean="0">
                <a:solidFill>
                  <a:schemeClr val="bg1">
                    <a:lumMod val="95000"/>
                  </a:schemeClr>
                </a:solidFill>
              </a:rPr>
              <a:t>Araçların yaşı (12 yaşta dahil) 12 yaşından küçük olacak. Yani araçlar 2006 model ve üstü olacak</a:t>
            </a:r>
          </a:p>
          <a:p>
            <a:endParaRPr lang="tr-TR" dirty="0" smtClean="0"/>
          </a:p>
          <a:p>
            <a:pPr marL="0" indent="0">
              <a:buNone/>
            </a:pPr>
            <a:endParaRPr lang="tr-TR" dirty="0"/>
          </a:p>
        </p:txBody>
      </p:sp>
    </p:spTree>
    <p:extLst>
      <p:ext uri="{BB962C8B-B14F-4D97-AF65-F5344CB8AC3E}">
        <p14:creationId xmlns:p14="http://schemas.microsoft.com/office/powerpoint/2010/main" val="1804831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436914" y="410354"/>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1436914" y="2133600"/>
            <a:ext cx="10067698" cy="3777622"/>
          </a:xfrm>
        </p:spPr>
        <p:txBody>
          <a:bodyPr>
            <a:normAutofit/>
          </a:bodyPr>
          <a:lstStyle/>
          <a:p>
            <a:r>
              <a:rPr lang="tr-TR" sz="2200" dirty="0" smtClean="0">
                <a:solidFill>
                  <a:schemeClr val="accent1">
                    <a:lumMod val="75000"/>
                  </a:schemeClr>
                </a:solidFill>
              </a:rPr>
              <a:t>Araca ait tescil belgelerinde gösterilen </a:t>
            </a:r>
            <a:r>
              <a:rPr lang="tr-TR" sz="2200" dirty="0" smtClean="0">
                <a:solidFill>
                  <a:srgbClr val="FF0000"/>
                </a:solidFill>
              </a:rPr>
              <a:t>oturacak yer adedi </a:t>
            </a:r>
            <a:r>
              <a:rPr lang="tr-TR" sz="2200" dirty="0" smtClean="0">
                <a:solidFill>
                  <a:schemeClr val="accent1">
                    <a:lumMod val="75000"/>
                  </a:schemeClr>
                </a:solidFill>
              </a:rPr>
              <a:t>aracın içerisinde </a:t>
            </a:r>
            <a:r>
              <a:rPr lang="tr-TR" sz="2200" dirty="0" smtClean="0">
                <a:solidFill>
                  <a:srgbClr val="FF0000"/>
                </a:solidFill>
              </a:rPr>
              <a:t>görülebilecek bir yere </a:t>
            </a:r>
            <a:r>
              <a:rPr lang="tr-TR" sz="2200" dirty="0" smtClean="0">
                <a:solidFill>
                  <a:schemeClr val="accent1">
                    <a:lumMod val="75000"/>
                  </a:schemeClr>
                </a:solidFill>
              </a:rPr>
              <a:t>yazılarak sabit şekilde monte edilecek</a:t>
            </a:r>
          </a:p>
          <a:p>
            <a:r>
              <a:rPr lang="tr-TR" sz="2200" dirty="0" smtClean="0">
                <a:solidFill>
                  <a:schemeClr val="accent1">
                    <a:lumMod val="75000"/>
                  </a:schemeClr>
                </a:solidFill>
              </a:rPr>
              <a:t>Şoförler araçlarını öğrenci taşıma hizmetini aksatmamak kaydıyla yolcu taşımasında da kullanılabilir. Ancak </a:t>
            </a:r>
            <a:r>
              <a:rPr lang="tr-TR" sz="2200" dirty="0" smtClean="0">
                <a:solidFill>
                  <a:srgbClr val="FF0000"/>
                </a:solidFill>
              </a:rPr>
              <a:t>yolcu taşıması sırasında </a:t>
            </a:r>
            <a:r>
              <a:rPr lang="tr-TR" sz="2200" dirty="0" smtClean="0">
                <a:solidFill>
                  <a:schemeClr val="accent1">
                    <a:lumMod val="75000"/>
                  </a:schemeClr>
                </a:solidFill>
              </a:rPr>
              <a:t>okul servis araçlarına ait ışıklı işaretlerin kullanılması yasaktır. </a:t>
            </a:r>
          </a:p>
          <a:p>
            <a:r>
              <a:rPr lang="tr-TR" sz="2200" dirty="0" smtClean="0">
                <a:solidFill>
                  <a:schemeClr val="accent1">
                    <a:lumMod val="75000"/>
                  </a:schemeClr>
                </a:solidFill>
              </a:rPr>
              <a:t>Taşıtlarda her öğrenci için bir emniyet kemeri bulunacaktır.</a:t>
            </a:r>
          </a:p>
          <a:p>
            <a:r>
              <a:rPr lang="tr-TR" sz="2200" dirty="0" smtClean="0">
                <a:solidFill>
                  <a:schemeClr val="accent1">
                    <a:lumMod val="75000"/>
                  </a:schemeClr>
                </a:solidFill>
              </a:rPr>
              <a:t>Taşıtlarda görüntü ve müzik sistemleri taşıma hizmeti sırasında kullanılmayacaktır. </a:t>
            </a:r>
          </a:p>
          <a:p>
            <a:r>
              <a:rPr lang="tr-TR" sz="2200" dirty="0" smtClean="0">
                <a:solidFill>
                  <a:schemeClr val="accent1">
                    <a:lumMod val="75000"/>
                  </a:schemeClr>
                </a:solidFill>
              </a:rPr>
              <a:t>Şoförlerin taşıma esnasında güzergah dışına çıkmaları yasaktır. </a:t>
            </a:r>
          </a:p>
          <a:p>
            <a:endParaRPr lang="tr-TR" sz="2200" dirty="0">
              <a:solidFill>
                <a:schemeClr val="accent1">
                  <a:lumMod val="75000"/>
                </a:schemeClr>
              </a:solidFill>
            </a:endParaRPr>
          </a:p>
        </p:txBody>
      </p:sp>
    </p:spTree>
    <p:extLst>
      <p:ext uri="{BB962C8B-B14F-4D97-AF65-F5344CB8AC3E}">
        <p14:creationId xmlns:p14="http://schemas.microsoft.com/office/powerpoint/2010/main" val="22239861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476644" y="434105"/>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1175657" y="2133600"/>
            <a:ext cx="10328955" cy="3777622"/>
          </a:xfrm>
        </p:spPr>
        <p:txBody>
          <a:bodyPr>
            <a:normAutofit/>
          </a:bodyPr>
          <a:lstStyle/>
          <a:p>
            <a:r>
              <a:rPr lang="tr-TR" sz="2200" dirty="0" smtClean="0">
                <a:solidFill>
                  <a:schemeClr val="accent1">
                    <a:lumMod val="75000"/>
                  </a:schemeClr>
                </a:solidFill>
              </a:rPr>
              <a:t>İhale komisyonuna bildirilen araç ve sürücü dışında </a:t>
            </a:r>
            <a:r>
              <a:rPr lang="tr-TR" sz="2200" dirty="0" smtClean="0">
                <a:solidFill>
                  <a:srgbClr val="FF0000"/>
                </a:solidFill>
              </a:rPr>
              <a:t>başka bir araç ve sürücü ile taşıma yapılamaz. </a:t>
            </a:r>
            <a:r>
              <a:rPr lang="tr-TR" sz="2200" dirty="0" smtClean="0">
                <a:solidFill>
                  <a:schemeClr val="accent1">
                    <a:lumMod val="75000"/>
                  </a:schemeClr>
                </a:solidFill>
              </a:rPr>
              <a:t>Ancak her hangi bir nedenle bu araç veya sürücü hizmet dışı kalırsa bunların yerine çalıştırılacak </a:t>
            </a:r>
            <a:r>
              <a:rPr lang="tr-TR" sz="2200" dirty="0" smtClean="0">
                <a:solidFill>
                  <a:srgbClr val="00B050"/>
                </a:solidFill>
              </a:rPr>
              <a:t>şartları uygun aynı vasıflardaki </a:t>
            </a:r>
            <a:r>
              <a:rPr lang="tr-TR" sz="2200" dirty="0" smtClean="0">
                <a:solidFill>
                  <a:schemeClr val="accent1">
                    <a:lumMod val="75000"/>
                  </a:schemeClr>
                </a:solidFill>
              </a:rPr>
              <a:t>araç veya şoför bilgi ve belgeleri </a:t>
            </a:r>
            <a:r>
              <a:rPr lang="tr-TR" sz="2200" dirty="0" smtClean="0">
                <a:solidFill>
                  <a:srgbClr val="FF0000"/>
                </a:solidFill>
              </a:rPr>
              <a:t>okul müdürlüğüne dilekçe ile bildirilerek</a:t>
            </a:r>
            <a:r>
              <a:rPr lang="tr-TR" sz="2200" dirty="0" smtClean="0">
                <a:solidFill>
                  <a:schemeClr val="accent1">
                    <a:lumMod val="75000"/>
                  </a:schemeClr>
                </a:solidFill>
              </a:rPr>
              <a:t> değişiklik yapılabilecektir.</a:t>
            </a:r>
          </a:p>
          <a:p>
            <a:r>
              <a:rPr lang="tr-TR" sz="2200" dirty="0" smtClean="0">
                <a:solidFill>
                  <a:schemeClr val="accent1">
                    <a:lumMod val="75000"/>
                  </a:schemeClr>
                </a:solidFill>
              </a:rPr>
              <a:t>Araçların </a:t>
            </a:r>
            <a:r>
              <a:rPr lang="tr-TR" sz="2200" dirty="0" smtClean="0">
                <a:solidFill>
                  <a:srgbClr val="FF0000"/>
                </a:solidFill>
              </a:rPr>
              <a:t>özel izin belgelerini </a:t>
            </a:r>
            <a:r>
              <a:rPr lang="tr-TR" sz="2200" dirty="0" smtClean="0">
                <a:solidFill>
                  <a:schemeClr val="accent1">
                    <a:lumMod val="75000"/>
                  </a:schemeClr>
                </a:solidFill>
              </a:rPr>
              <a:t>almış olmaları gereklidir.</a:t>
            </a:r>
          </a:p>
          <a:p>
            <a:r>
              <a:rPr lang="tr-TR" sz="2200" dirty="0" smtClean="0">
                <a:solidFill>
                  <a:schemeClr val="accent1">
                    <a:lumMod val="75000"/>
                  </a:schemeClr>
                </a:solidFill>
              </a:rPr>
              <a:t>Araçların </a:t>
            </a:r>
            <a:r>
              <a:rPr lang="tr-TR" sz="2200" dirty="0" smtClean="0">
                <a:solidFill>
                  <a:srgbClr val="FF0000"/>
                </a:solidFill>
              </a:rPr>
              <a:t>mali sorumluluk ve Ferdi kaza </a:t>
            </a:r>
            <a:r>
              <a:rPr lang="tr-TR" sz="2200" dirty="0" smtClean="0">
                <a:solidFill>
                  <a:schemeClr val="accent1">
                    <a:lumMod val="75000"/>
                  </a:schemeClr>
                </a:solidFill>
              </a:rPr>
              <a:t>sigortaları yapılmış olmalıdır.</a:t>
            </a:r>
          </a:p>
          <a:p>
            <a:r>
              <a:rPr lang="tr-TR" sz="2200" dirty="0" smtClean="0">
                <a:solidFill>
                  <a:schemeClr val="accent1">
                    <a:lumMod val="75000"/>
                  </a:schemeClr>
                </a:solidFill>
              </a:rPr>
              <a:t>Şoförler </a:t>
            </a:r>
            <a:r>
              <a:rPr lang="tr-TR" sz="2200" dirty="0" smtClean="0">
                <a:solidFill>
                  <a:srgbClr val="FF0000"/>
                </a:solidFill>
              </a:rPr>
              <a:t>Yurtiçi Yolcu Taşımacılığı Sürücü Mesleki Yeterlilik Belgesine </a:t>
            </a:r>
            <a:r>
              <a:rPr lang="tr-TR" sz="2200" dirty="0" smtClean="0">
                <a:solidFill>
                  <a:schemeClr val="accent1">
                    <a:lumMod val="75000"/>
                  </a:schemeClr>
                </a:solidFill>
              </a:rPr>
              <a:t>sahip olmalıdırlar.   </a:t>
            </a:r>
          </a:p>
          <a:p>
            <a:endParaRPr lang="tr-TR" sz="2200" dirty="0"/>
          </a:p>
        </p:txBody>
      </p:sp>
    </p:spTree>
    <p:extLst>
      <p:ext uri="{BB962C8B-B14F-4D97-AF65-F5344CB8AC3E}">
        <p14:creationId xmlns:p14="http://schemas.microsoft.com/office/powerpoint/2010/main" val="42256120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541690" y="350978"/>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641268" y="1825625"/>
            <a:ext cx="10712532" cy="4351338"/>
          </a:xfrm>
        </p:spPr>
        <p:txBody>
          <a:bodyPr>
            <a:normAutofit/>
          </a:bodyPr>
          <a:lstStyle/>
          <a:p>
            <a:r>
              <a:rPr lang="tr-TR" sz="2200" dirty="0" smtClean="0">
                <a:solidFill>
                  <a:schemeClr val="accent1">
                    <a:lumMod val="75000"/>
                  </a:schemeClr>
                </a:solidFill>
              </a:rPr>
              <a:t>Araçların kaloriferleri en soğuk havalarda dahi araç içini </a:t>
            </a:r>
            <a:r>
              <a:rPr lang="tr-TR" sz="2200" dirty="0" smtClean="0">
                <a:solidFill>
                  <a:srgbClr val="FF0000"/>
                </a:solidFill>
              </a:rPr>
              <a:t>16 </a:t>
            </a:r>
            <a:r>
              <a:rPr lang="tr-TR" sz="2200" dirty="0" smtClean="0">
                <a:solidFill>
                  <a:schemeClr val="accent1">
                    <a:lumMod val="75000"/>
                  </a:schemeClr>
                </a:solidFill>
              </a:rPr>
              <a:t>derece ısıtacak güçte olmalıdır. Kalorifer koku ve gürültü yapmayacak şekilde olmalıdır.</a:t>
            </a:r>
          </a:p>
          <a:p>
            <a:pPr marL="0" indent="0">
              <a:buNone/>
            </a:pPr>
            <a:endParaRPr lang="tr-TR" sz="2200" dirty="0" smtClean="0">
              <a:solidFill>
                <a:schemeClr val="accent1">
                  <a:lumMod val="75000"/>
                </a:schemeClr>
              </a:solidFill>
            </a:endParaRPr>
          </a:p>
          <a:p>
            <a:r>
              <a:rPr lang="tr-TR" sz="2200" dirty="0" smtClean="0">
                <a:solidFill>
                  <a:schemeClr val="accent1">
                    <a:lumMod val="75000"/>
                  </a:schemeClr>
                </a:solidFill>
              </a:rPr>
              <a:t>Her şoför okul müdürlüğünün verdiği listede bulunan tüm öğrencileri giriş çıkış saatleri farklı olsa dahi beklemek ve taşımak durumundadırlar. </a:t>
            </a:r>
            <a:endParaRPr lang="tr-TR" sz="2200" dirty="0">
              <a:solidFill>
                <a:schemeClr val="accent1">
                  <a:lumMod val="75000"/>
                </a:schemeClr>
              </a:solidFill>
            </a:endParaRPr>
          </a:p>
        </p:txBody>
      </p:sp>
    </p:spTree>
    <p:extLst>
      <p:ext uri="{BB962C8B-B14F-4D97-AF65-F5344CB8AC3E}">
        <p14:creationId xmlns:p14="http://schemas.microsoft.com/office/powerpoint/2010/main" val="6632314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714151" y="529107"/>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1274763" y="1682337"/>
            <a:ext cx="9790461" cy="3777622"/>
          </a:xfrm>
        </p:spPr>
        <p:txBody>
          <a:bodyPr>
            <a:normAutofit/>
          </a:bodyPr>
          <a:lstStyle/>
          <a:p>
            <a:r>
              <a:rPr lang="tr-TR" sz="2400" dirty="0" smtClean="0">
                <a:solidFill>
                  <a:srgbClr val="FF0000"/>
                </a:solidFill>
              </a:rPr>
              <a:t>Taşımalı Eğitim Toplantı Sunumumuz 5 bölümden oluşmaktadır.</a:t>
            </a:r>
          </a:p>
          <a:p>
            <a:r>
              <a:rPr lang="tr-TR" sz="2400" dirty="0" smtClean="0">
                <a:solidFill>
                  <a:schemeClr val="accent1">
                    <a:lumMod val="75000"/>
                  </a:schemeClr>
                </a:solidFill>
              </a:rPr>
              <a:t>1- Taşımalı Eğitimin Planlanması ve İhale Aşaması</a:t>
            </a:r>
          </a:p>
          <a:p>
            <a:r>
              <a:rPr lang="tr-TR" sz="2400" dirty="0" smtClean="0">
                <a:solidFill>
                  <a:schemeClr val="accent1">
                    <a:lumMod val="75000"/>
                  </a:schemeClr>
                </a:solidFill>
              </a:rPr>
              <a:t>2- Taşımalı Eğitimdeki Görev ve Sorumluluklarımız</a:t>
            </a:r>
          </a:p>
          <a:p>
            <a:r>
              <a:rPr lang="tr-TR" sz="2400" dirty="0">
                <a:solidFill>
                  <a:schemeClr val="accent1">
                    <a:lumMod val="75000"/>
                  </a:schemeClr>
                </a:solidFill>
              </a:rPr>
              <a:t>3</a:t>
            </a:r>
            <a:r>
              <a:rPr lang="tr-TR" sz="2400" dirty="0" smtClean="0">
                <a:solidFill>
                  <a:schemeClr val="accent1">
                    <a:lumMod val="75000"/>
                  </a:schemeClr>
                </a:solidFill>
              </a:rPr>
              <a:t>- Taşıma Merkezi Okul Müdürlüklerinin Görev ve Sorumlulukları</a:t>
            </a:r>
          </a:p>
          <a:p>
            <a:r>
              <a:rPr lang="tr-TR" sz="2400" dirty="0">
                <a:solidFill>
                  <a:schemeClr val="accent1">
                    <a:lumMod val="75000"/>
                  </a:schemeClr>
                </a:solidFill>
              </a:rPr>
              <a:t>4</a:t>
            </a:r>
            <a:r>
              <a:rPr lang="tr-TR" sz="2400" dirty="0" smtClean="0">
                <a:solidFill>
                  <a:schemeClr val="accent1">
                    <a:lumMod val="75000"/>
                  </a:schemeClr>
                </a:solidFill>
              </a:rPr>
              <a:t>- Yüklenicilerin ve Servis Şoförlerinin Görev ve Sorumlulukları</a:t>
            </a:r>
          </a:p>
          <a:p>
            <a:r>
              <a:rPr lang="tr-TR" sz="2400" dirty="0">
                <a:solidFill>
                  <a:schemeClr val="accent1">
                    <a:lumMod val="75000"/>
                  </a:schemeClr>
                </a:solidFill>
              </a:rPr>
              <a:t>5</a:t>
            </a:r>
            <a:r>
              <a:rPr lang="tr-TR" sz="2400" dirty="0" smtClean="0">
                <a:solidFill>
                  <a:schemeClr val="accent1">
                    <a:lumMod val="75000"/>
                  </a:schemeClr>
                </a:solidFill>
              </a:rPr>
              <a:t>- İdari Yaptırımlar Cezalar ve Kesintiler</a:t>
            </a:r>
            <a:endParaRPr lang="tr-TR" sz="2400" dirty="0">
              <a:solidFill>
                <a:schemeClr val="accent1">
                  <a:lumMod val="75000"/>
                </a:schemeClr>
              </a:solidFill>
            </a:endParaRPr>
          </a:p>
        </p:txBody>
      </p:sp>
    </p:spTree>
    <p:extLst>
      <p:ext uri="{BB962C8B-B14F-4D97-AF65-F5344CB8AC3E}">
        <p14:creationId xmlns:p14="http://schemas.microsoft.com/office/powerpoint/2010/main" val="53105333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688975" y="365125"/>
            <a:ext cx="10664825" cy="1325563"/>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498765" y="1825625"/>
            <a:ext cx="10855036" cy="4351338"/>
          </a:xfrm>
        </p:spPr>
        <p:txBody>
          <a:bodyPr>
            <a:normAutofit/>
          </a:bodyPr>
          <a:lstStyle/>
          <a:p>
            <a:r>
              <a:rPr lang="tr-TR" sz="2200" b="1" u="sng" dirty="0" smtClean="0">
                <a:solidFill>
                  <a:srgbClr val="00B050"/>
                </a:solidFill>
              </a:rPr>
              <a:t>CEZALAR VE KESİNTİLER</a:t>
            </a:r>
          </a:p>
          <a:p>
            <a:r>
              <a:rPr lang="tr-TR" sz="2200" dirty="0" smtClean="0">
                <a:solidFill>
                  <a:schemeClr val="accent1">
                    <a:lumMod val="75000"/>
                  </a:schemeClr>
                </a:solidFill>
              </a:rPr>
              <a:t>Taşıma günleri taşıtın gelmediği günler için </a:t>
            </a:r>
            <a:r>
              <a:rPr lang="tr-TR" sz="2200" dirty="0" smtClean="0">
                <a:solidFill>
                  <a:srgbClr val="FF0000"/>
                </a:solidFill>
              </a:rPr>
              <a:t>2 günlük taşıma ücreti kesilir.</a:t>
            </a:r>
          </a:p>
          <a:p>
            <a:r>
              <a:rPr lang="tr-TR" sz="2200" dirty="0" smtClean="0">
                <a:solidFill>
                  <a:schemeClr val="accent1">
                    <a:lumMod val="75000"/>
                  </a:schemeClr>
                </a:solidFill>
              </a:rPr>
              <a:t>Öğrencinin dışında yolcu alındığı takdirde </a:t>
            </a:r>
            <a:r>
              <a:rPr lang="tr-TR" sz="2200" dirty="0" smtClean="0">
                <a:solidFill>
                  <a:srgbClr val="FF0000"/>
                </a:solidFill>
              </a:rPr>
              <a:t>2 günlük taşıma ücreti kesilir.</a:t>
            </a:r>
          </a:p>
          <a:p>
            <a:r>
              <a:rPr lang="tr-TR" sz="2200" dirty="0" smtClean="0">
                <a:solidFill>
                  <a:schemeClr val="accent1">
                    <a:lumMod val="75000"/>
                  </a:schemeClr>
                </a:solidFill>
              </a:rPr>
              <a:t>Okul Müdürlüğünden izinsiz araç ve şoför değişikliği yapıldığı takdirde </a:t>
            </a:r>
            <a:r>
              <a:rPr lang="tr-TR" sz="2200" dirty="0" smtClean="0">
                <a:solidFill>
                  <a:srgbClr val="FF0000"/>
                </a:solidFill>
              </a:rPr>
              <a:t>2 günlük taşıma ücreti kesilir. </a:t>
            </a:r>
          </a:p>
          <a:p>
            <a:r>
              <a:rPr lang="tr-TR" sz="2200" dirty="0" smtClean="0">
                <a:solidFill>
                  <a:schemeClr val="accent1">
                    <a:lumMod val="75000"/>
                  </a:schemeClr>
                </a:solidFill>
              </a:rPr>
              <a:t>Alkollü araç kullandığı tespit edilen yüklenicinin </a:t>
            </a:r>
            <a:r>
              <a:rPr lang="tr-TR" sz="2200" dirty="0" smtClean="0">
                <a:solidFill>
                  <a:srgbClr val="FF0000"/>
                </a:solidFill>
              </a:rPr>
              <a:t>sözleşmesi feshedilir. </a:t>
            </a:r>
            <a:r>
              <a:rPr lang="tr-TR" sz="2200" dirty="0" smtClean="0">
                <a:solidFill>
                  <a:schemeClr val="accent1">
                    <a:lumMod val="75000"/>
                  </a:schemeClr>
                </a:solidFill>
              </a:rPr>
              <a:t>Şoförün ise </a:t>
            </a:r>
            <a:r>
              <a:rPr lang="tr-TR" sz="2200" dirty="0" smtClean="0">
                <a:solidFill>
                  <a:srgbClr val="FF0000"/>
                </a:solidFill>
              </a:rPr>
              <a:t>işine son verilir.</a:t>
            </a:r>
          </a:p>
          <a:p>
            <a:r>
              <a:rPr lang="tr-TR" sz="2200" dirty="0" smtClean="0">
                <a:solidFill>
                  <a:schemeClr val="accent1">
                    <a:lumMod val="75000"/>
                  </a:schemeClr>
                </a:solidFill>
              </a:rPr>
              <a:t>Taşıma esnasında sigara veya keyif verici madde kullanmaları halinde verilecek trafik cezalarına ilave olarak </a:t>
            </a:r>
            <a:r>
              <a:rPr lang="tr-TR" sz="2200" dirty="0" smtClean="0">
                <a:solidFill>
                  <a:srgbClr val="FF0000"/>
                </a:solidFill>
              </a:rPr>
              <a:t>2 günlük taşıma ücreti kesilir. </a:t>
            </a:r>
          </a:p>
        </p:txBody>
      </p:sp>
    </p:spTree>
    <p:extLst>
      <p:ext uri="{BB962C8B-B14F-4D97-AF65-F5344CB8AC3E}">
        <p14:creationId xmlns:p14="http://schemas.microsoft.com/office/powerpoint/2010/main" val="4879487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464769" y="410354"/>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866898" y="1527958"/>
            <a:ext cx="10613963" cy="3994068"/>
          </a:xfrm>
        </p:spPr>
        <p:txBody>
          <a:bodyPr>
            <a:noAutofit/>
          </a:bodyPr>
          <a:lstStyle/>
          <a:p>
            <a:r>
              <a:rPr lang="tr-TR" sz="2200" dirty="0" smtClean="0">
                <a:solidFill>
                  <a:schemeClr val="accent1">
                    <a:lumMod val="75000"/>
                  </a:schemeClr>
                </a:solidFill>
              </a:rPr>
              <a:t>Yapılan denetimlerde araçta paket, çuval, kesici yanıcı oturma ve hareket etmeyi engelleyici malzeme tespit edilenlerden </a:t>
            </a:r>
            <a:r>
              <a:rPr lang="tr-TR" sz="2200" dirty="0" smtClean="0">
                <a:solidFill>
                  <a:srgbClr val="FF0000"/>
                </a:solidFill>
              </a:rPr>
              <a:t>1 günlük taşıma ücreti kesilir.</a:t>
            </a:r>
          </a:p>
          <a:p>
            <a:r>
              <a:rPr lang="tr-TR" sz="2200" dirty="0" smtClean="0">
                <a:solidFill>
                  <a:schemeClr val="accent1">
                    <a:lumMod val="75000"/>
                  </a:schemeClr>
                </a:solidFill>
              </a:rPr>
              <a:t>Araçlarda </a:t>
            </a:r>
            <a:r>
              <a:rPr lang="tr-TR" sz="2200" dirty="0" smtClean="0">
                <a:solidFill>
                  <a:srgbClr val="FF0000"/>
                </a:solidFill>
              </a:rPr>
              <a:t>okul taşıtı </a:t>
            </a:r>
            <a:r>
              <a:rPr lang="tr-TR" sz="2200" dirty="0" smtClean="0">
                <a:solidFill>
                  <a:schemeClr val="accent1">
                    <a:lumMod val="75000"/>
                  </a:schemeClr>
                </a:solidFill>
              </a:rPr>
              <a:t>levhası, </a:t>
            </a:r>
            <a:r>
              <a:rPr lang="tr-TR" sz="2200" dirty="0" smtClean="0">
                <a:solidFill>
                  <a:srgbClr val="FF0000"/>
                </a:solidFill>
              </a:rPr>
              <a:t>dur</a:t>
            </a:r>
            <a:r>
              <a:rPr lang="tr-TR" sz="2200" dirty="0" smtClean="0">
                <a:solidFill>
                  <a:schemeClr val="accent1">
                    <a:lumMod val="75000"/>
                  </a:schemeClr>
                </a:solidFill>
              </a:rPr>
              <a:t> ikaz lambası ile araç sürücülerinin fotoğraflı </a:t>
            </a:r>
            <a:r>
              <a:rPr lang="tr-TR" sz="2200" dirty="0" smtClean="0">
                <a:solidFill>
                  <a:srgbClr val="FF0000"/>
                </a:solidFill>
              </a:rPr>
              <a:t>tanıtım kartı </a:t>
            </a:r>
            <a:r>
              <a:rPr lang="tr-TR" sz="2200" dirty="0" smtClean="0">
                <a:solidFill>
                  <a:schemeClr val="accent1">
                    <a:lumMod val="75000"/>
                  </a:schemeClr>
                </a:solidFill>
              </a:rPr>
              <a:t>bulundurmayanlara </a:t>
            </a:r>
            <a:r>
              <a:rPr lang="tr-TR" sz="2200" dirty="0" smtClean="0">
                <a:solidFill>
                  <a:srgbClr val="FF0000"/>
                </a:solidFill>
              </a:rPr>
              <a:t>1 günlük taşıma ücreti ödenmez.</a:t>
            </a:r>
          </a:p>
          <a:p>
            <a:r>
              <a:rPr lang="tr-TR" sz="2200" dirty="0" smtClean="0">
                <a:solidFill>
                  <a:schemeClr val="accent1">
                    <a:lumMod val="75000"/>
                  </a:schemeClr>
                </a:solidFill>
              </a:rPr>
              <a:t>Okul </a:t>
            </a:r>
            <a:r>
              <a:rPr lang="tr-TR" sz="2200" dirty="0" smtClean="0">
                <a:solidFill>
                  <a:srgbClr val="FF0000"/>
                </a:solidFill>
              </a:rPr>
              <a:t>giriş çıkışlarında imza atmayan </a:t>
            </a:r>
            <a:r>
              <a:rPr lang="tr-TR" sz="2200" dirty="0" smtClean="0">
                <a:solidFill>
                  <a:schemeClr val="accent1">
                    <a:lumMod val="75000"/>
                  </a:schemeClr>
                </a:solidFill>
              </a:rPr>
              <a:t>şoförlerin o gün taşıma yapmadığı kabul edilir ve </a:t>
            </a:r>
            <a:r>
              <a:rPr lang="tr-TR" sz="2200" dirty="0" smtClean="0">
                <a:solidFill>
                  <a:srgbClr val="FF0000"/>
                </a:solidFill>
              </a:rPr>
              <a:t>1 günlük taşıma ücreti ödenmez. </a:t>
            </a:r>
          </a:p>
          <a:p>
            <a:r>
              <a:rPr lang="tr-TR" sz="2200" dirty="0" smtClean="0">
                <a:solidFill>
                  <a:schemeClr val="accent1">
                    <a:lumMod val="75000"/>
                  </a:schemeClr>
                </a:solidFill>
              </a:rPr>
              <a:t>Öğrencinin araca bindirilmesi ve karşıya geçirilmesinde şoförün öğrenciye refakat etmesi zorunludur. Bunu ihmal edenlere </a:t>
            </a:r>
            <a:r>
              <a:rPr lang="tr-TR" sz="2200" dirty="0" smtClean="0">
                <a:solidFill>
                  <a:srgbClr val="FF0000"/>
                </a:solidFill>
              </a:rPr>
              <a:t>2 günlük taşıma ücreti ödenmez. </a:t>
            </a:r>
            <a:endParaRPr lang="tr-TR" sz="2200" dirty="0">
              <a:solidFill>
                <a:srgbClr val="FF0000"/>
              </a:solidFill>
            </a:endParaRPr>
          </a:p>
        </p:txBody>
      </p:sp>
    </p:spTree>
    <p:extLst>
      <p:ext uri="{BB962C8B-B14F-4D97-AF65-F5344CB8AC3E}">
        <p14:creationId xmlns:p14="http://schemas.microsoft.com/office/powerpoint/2010/main" val="260639319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3000"/>
                <a:satMod val="150000"/>
                <a:shade val="98000"/>
                <a:lumMod val="102000"/>
              </a:schemeClr>
            </a:gs>
            <a:gs pos="19000">
              <a:schemeClr val="bg2">
                <a:tint val="98000"/>
                <a:satMod val="130000"/>
                <a:shade val="90000"/>
                <a:lumMod val="103000"/>
              </a:schemeClr>
            </a:gs>
            <a:gs pos="100000">
              <a:schemeClr val="bg2">
                <a:shade val="63000"/>
                <a:satMod val="120000"/>
              </a:schemeClr>
            </a:gs>
          </a:gsLst>
          <a:lin ang="5400000" scaled="0"/>
        </a:gradFill>
        <a:effectLst/>
      </p:bgPr>
    </p:bg>
    <p:spTree>
      <p:nvGrpSpPr>
        <p:cNvPr id="1" name=""/>
        <p:cNvGrpSpPr/>
        <p:nvPr/>
      </p:nvGrpSpPr>
      <p:grpSpPr>
        <a:xfrm>
          <a:off x="0" y="0"/>
          <a:ext cx="0" cy="0"/>
          <a:chOff x="0" y="0"/>
          <a:chExt cx="0" cy="0"/>
        </a:xfrm>
      </p:grpSpPr>
      <p:sp>
        <p:nvSpPr>
          <p:cNvPr id="4" name="Unvan 1"/>
          <p:cNvSpPr>
            <a:spLocks noGrp="1"/>
          </p:cNvSpPr>
          <p:nvPr>
            <p:ph type="title"/>
          </p:nvPr>
        </p:nvSpPr>
        <p:spPr>
          <a:xfrm>
            <a:off x="1607273" y="374728"/>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1187532" y="2133600"/>
            <a:ext cx="10317080" cy="3777622"/>
          </a:xfrm>
        </p:spPr>
        <p:txBody>
          <a:bodyPr>
            <a:normAutofit/>
          </a:bodyPr>
          <a:lstStyle/>
          <a:p>
            <a:r>
              <a:rPr lang="tr-TR" sz="2200" dirty="0" smtClean="0">
                <a:solidFill>
                  <a:schemeClr val="accent1">
                    <a:lumMod val="75000"/>
                  </a:schemeClr>
                </a:solidFill>
              </a:rPr>
              <a:t>Araç kapasitesinin üstünde öğrenci taşıyanlara, güzergah dışında çıkanlara </a:t>
            </a:r>
            <a:r>
              <a:rPr lang="tr-TR" sz="2200" dirty="0" smtClean="0">
                <a:solidFill>
                  <a:srgbClr val="FF0000"/>
                </a:solidFill>
              </a:rPr>
              <a:t>2 günlük taşıma ücreti ödenmez. </a:t>
            </a:r>
          </a:p>
          <a:p>
            <a:r>
              <a:rPr lang="tr-TR" sz="2200" dirty="0" smtClean="0">
                <a:solidFill>
                  <a:schemeClr val="accent1">
                    <a:lumMod val="75000"/>
                  </a:schemeClr>
                </a:solidFill>
              </a:rPr>
              <a:t>Araçlarda </a:t>
            </a:r>
            <a:r>
              <a:rPr lang="tr-TR" sz="2200" dirty="0" smtClean="0">
                <a:solidFill>
                  <a:srgbClr val="FF0000"/>
                </a:solidFill>
              </a:rPr>
              <a:t>öğrenci listelerini </a:t>
            </a:r>
            <a:r>
              <a:rPr lang="tr-TR" sz="2200" dirty="0" smtClean="0">
                <a:solidFill>
                  <a:schemeClr val="accent1">
                    <a:lumMod val="75000"/>
                  </a:schemeClr>
                </a:solidFill>
              </a:rPr>
              <a:t>görülebilir bir yerde asılı bulundurmayanlara </a:t>
            </a:r>
            <a:r>
              <a:rPr lang="tr-TR" sz="2200" dirty="0" smtClean="0">
                <a:solidFill>
                  <a:srgbClr val="FF0000"/>
                </a:solidFill>
              </a:rPr>
              <a:t>1 günlük taşıma ücreti ödenmez. </a:t>
            </a:r>
          </a:p>
          <a:p>
            <a:r>
              <a:rPr lang="tr-TR" sz="2200" dirty="0" smtClean="0">
                <a:solidFill>
                  <a:schemeClr val="accent1">
                    <a:lumMod val="75000"/>
                  </a:schemeClr>
                </a:solidFill>
              </a:rPr>
              <a:t>Burada belirtilmeyen ancak Okul Servis Araçları Yönetmeliği, İdari Teknik şartnameler ve sözleşmede belirtilen şartlara uymayan şoförlere </a:t>
            </a:r>
            <a:r>
              <a:rPr lang="tr-TR" sz="2200" dirty="0" smtClean="0">
                <a:solidFill>
                  <a:srgbClr val="FF0000"/>
                </a:solidFill>
              </a:rPr>
              <a:t>1 günlük taşıma ücreti ödenmez. </a:t>
            </a:r>
          </a:p>
          <a:p>
            <a:endParaRPr lang="tr-TR" sz="2200" dirty="0">
              <a:solidFill>
                <a:schemeClr val="accent1">
                  <a:lumMod val="75000"/>
                </a:schemeClr>
              </a:solidFill>
            </a:endParaRPr>
          </a:p>
        </p:txBody>
      </p:sp>
    </p:spTree>
    <p:extLst>
      <p:ext uri="{BB962C8B-B14F-4D97-AF65-F5344CB8AC3E}">
        <p14:creationId xmlns:p14="http://schemas.microsoft.com/office/powerpoint/2010/main" val="6940925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58784" y="2133600"/>
            <a:ext cx="10245828" cy="4267200"/>
          </a:xfrm>
        </p:spPr>
        <p:txBody>
          <a:bodyPr>
            <a:normAutofit/>
          </a:bodyPr>
          <a:lstStyle/>
          <a:p>
            <a:pPr marL="0" indent="0" algn="ctr">
              <a:buNone/>
            </a:pPr>
            <a:endParaRPr lang="tr-TR" sz="3600" b="1" dirty="0" smtClean="0"/>
          </a:p>
          <a:p>
            <a:pPr marL="0" indent="0" algn="ctr">
              <a:buNone/>
            </a:pPr>
            <a:r>
              <a:rPr lang="tr-TR" sz="4800" b="1" dirty="0" smtClean="0">
                <a:solidFill>
                  <a:srgbClr val="92D050"/>
                </a:solidFill>
              </a:rPr>
              <a:t>KATILIMINIZ İÇİN TEŞEKKÜR EDERİZ</a:t>
            </a:r>
          </a:p>
          <a:p>
            <a:pPr marL="0" indent="0" algn="ctr">
              <a:buNone/>
            </a:pPr>
            <a:endParaRPr lang="tr-TR" sz="3600" b="1" dirty="0"/>
          </a:p>
          <a:p>
            <a:pPr marL="0" indent="0" algn="ctr">
              <a:buNone/>
            </a:pPr>
            <a:endParaRPr lang="tr-TR" sz="3600" b="1" u="sng" dirty="0" smtClean="0">
              <a:solidFill>
                <a:srgbClr val="7030A0"/>
              </a:solidFill>
            </a:endParaRPr>
          </a:p>
          <a:p>
            <a:pPr marL="0" indent="0">
              <a:buNone/>
            </a:pPr>
            <a:r>
              <a:rPr lang="tr-TR" sz="3600" b="1" dirty="0">
                <a:solidFill>
                  <a:srgbClr val="7030A0"/>
                </a:solidFill>
              </a:rPr>
              <a:t> </a:t>
            </a:r>
            <a:r>
              <a:rPr lang="tr-TR" sz="3600" b="1" dirty="0" smtClean="0">
                <a:solidFill>
                  <a:srgbClr val="7030A0"/>
                </a:solidFill>
              </a:rPr>
              <a:t>                               </a:t>
            </a:r>
            <a:r>
              <a:rPr lang="tr-TR" sz="1400" b="1" u="sng" dirty="0" smtClean="0">
                <a:solidFill>
                  <a:srgbClr val="7030A0"/>
                </a:solidFill>
              </a:rPr>
              <a:t>Hazırlayan</a:t>
            </a:r>
          </a:p>
          <a:p>
            <a:pPr marL="0" indent="0">
              <a:buNone/>
            </a:pPr>
            <a:r>
              <a:rPr lang="tr-TR" sz="1200" b="1" dirty="0" smtClean="0">
                <a:solidFill>
                  <a:srgbClr val="7030A0"/>
                </a:solidFill>
              </a:rPr>
              <a:t>                                                                                               Mustafa TURGUT</a:t>
            </a:r>
          </a:p>
          <a:p>
            <a:pPr marL="0" indent="0">
              <a:buNone/>
            </a:pPr>
            <a:r>
              <a:rPr lang="tr-TR" sz="1200" b="1" dirty="0" smtClean="0">
                <a:solidFill>
                  <a:srgbClr val="7030A0"/>
                </a:solidFill>
              </a:rPr>
              <a:t>                                                                                     İlçe Milli Eğitim Şube Müdürü</a:t>
            </a:r>
          </a:p>
        </p:txBody>
      </p:sp>
      <p:sp>
        <p:nvSpPr>
          <p:cNvPr id="4" name="Unvan 1"/>
          <p:cNvSpPr>
            <a:spLocks noGrp="1"/>
          </p:cNvSpPr>
          <p:nvPr>
            <p:ph type="title"/>
          </p:nvPr>
        </p:nvSpPr>
        <p:spPr>
          <a:xfrm>
            <a:off x="1654774" y="469731"/>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  </a:t>
            </a:r>
            <a:endParaRPr lang="tr-TR" sz="1800" b="1"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42019368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678525" y="481606"/>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783771" y="2133599"/>
            <a:ext cx="10996551" cy="4112821"/>
          </a:xfrm>
        </p:spPr>
        <p:txBody>
          <a:bodyPr>
            <a:normAutofit fontScale="92500" lnSpcReduction="20000"/>
          </a:bodyPr>
          <a:lstStyle/>
          <a:p>
            <a:pPr marL="0" indent="0">
              <a:buNone/>
            </a:pPr>
            <a:r>
              <a:rPr lang="tr-TR" sz="2200" b="1" dirty="0" smtClean="0">
                <a:solidFill>
                  <a:srgbClr val="7030A0"/>
                </a:solidFill>
              </a:rPr>
              <a:t>                           </a:t>
            </a:r>
            <a:r>
              <a:rPr lang="tr-TR" sz="2400" b="1" u="sng" dirty="0" smtClean="0">
                <a:solidFill>
                  <a:srgbClr val="7030A0"/>
                </a:solidFill>
              </a:rPr>
              <a:t>1.TAŞIMALI EĞİTİM PLANLAMASI VE İHALE AŞAMASI </a:t>
            </a:r>
          </a:p>
          <a:p>
            <a:endParaRPr lang="tr-TR" sz="2400" dirty="0" smtClean="0">
              <a:solidFill>
                <a:schemeClr val="accent1">
                  <a:lumMod val="75000"/>
                </a:schemeClr>
              </a:solidFill>
            </a:endParaRPr>
          </a:p>
          <a:p>
            <a:r>
              <a:rPr lang="tr-TR" sz="2400" dirty="0" smtClean="0">
                <a:solidFill>
                  <a:schemeClr val="accent1">
                    <a:lumMod val="75000"/>
                  </a:schemeClr>
                </a:solidFill>
              </a:rPr>
              <a:t>20 Mart 2017 tarihinde Taşıma Planlama Komisyonu oluşturuldu.</a:t>
            </a:r>
          </a:p>
          <a:p>
            <a:endParaRPr lang="tr-TR" sz="2200" dirty="0" smtClean="0">
              <a:solidFill>
                <a:schemeClr val="accent1">
                  <a:lumMod val="75000"/>
                </a:schemeClr>
              </a:solidFill>
            </a:endParaRPr>
          </a:p>
          <a:p>
            <a:r>
              <a:rPr lang="tr-TR" sz="2400" dirty="0" smtClean="0">
                <a:solidFill>
                  <a:schemeClr val="accent1">
                    <a:lumMod val="75000"/>
                  </a:schemeClr>
                </a:solidFill>
              </a:rPr>
              <a:t>Komisyon 31 Mart 2017 tarihinde ilk toplantısını yaptı. Komisyon İlköğretimde </a:t>
            </a:r>
            <a:r>
              <a:rPr lang="tr-TR" sz="2400" dirty="0" smtClean="0">
                <a:solidFill>
                  <a:srgbClr val="FF0000"/>
                </a:solidFill>
              </a:rPr>
              <a:t>taşıma kapsamına alınacak yerler, kapatılacak durumda olan okullar, taşıma kapsamından çıkarılacak yerleşim yerleri ve güzergah planlamalarını </a:t>
            </a:r>
            <a:r>
              <a:rPr lang="tr-TR" sz="2400" dirty="0" smtClean="0">
                <a:solidFill>
                  <a:schemeClr val="accent1">
                    <a:lumMod val="75000"/>
                  </a:schemeClr>
                </a:solidFill>
              </a:rPr>
              <a:t>belirledi. </a:t>
            </a:r>
          </a:p>
          <a:p>
            <a:endParaRPr lang="tr-TR" sz="2200" dirty="0">
              <a:solidFill>
                <a:schemeClr val="accent1">
                  <a:lumMod val="75000"/>
                </a:schemeClr>
              </a:solidFill>
            </a:endParaRPr>
          </a:p>
          <a:p>
            <a:r>
              <a:rPr lang="tr-TR" sz="2400" dirty="0" smtClean="0">
                <a:solidFill>
                  <a:schemeClr val="accent1">
                    <a:lumMod val="75000"/>
                  </a:schemeClr>
                </a:solidFill>
              </a:rPr>
              <a:t>30 Haziran 2017 tarihinde 540 öğrencinin 63 yerleşim biriminden 42 güzergahta 47 araçla 8 taşıma merkezi ilköğretim okuluna taşıması için ihaleye çıkıldı.</a:t>
            </a:r>
          </a:p>
          <a:p>
            <a:endParaRPr lang="tr-TR" sz="2200" dirty="0"/>
          </a:p>
        </p:txBody>
      </p:sp>
    </p:spTree>
    <p:extLst>
      <p:ext uri="{BB962C8B-B14F-4D97-AF65-F5344CB8AC3E}">
        <p14:creationId xmlns:p14="http://schemas.microsoft.com/office/powerpoint/2010/main" val="347685754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654774" y="327226"/>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653905" y="1837501"/>
            <a:ext cx="10913423" cy="4351338"/>
          </a:xfrm>
        </p:spPr>
        <p:txBody>
          <a:bodyPr>
            <a:noAutofit/>
          </a:bodyPr>
          <a:lstStyle/>
          <a:p>
            <a:r>
              <a:rPr lang="tr-TR" sz="2200" dirty="0" smtClean="0">
                <a:solidFill>
                  <a:schemeClr val="accent1">
                    <a:lumMod val="75000"/>
                  </a:schemeClr>
                </a:solidFill>
              </a:rPr>
              <a:t>27 Temmuz 2017 tarihinde İlköğretim Taşımalı Eğitim ihalesi yapıldı. </a:t>
            </a:r>
          </a:p>
          <a:p>
            <a:r>
              <a:rPr lang="tr-TR" sz="2200" dirty="0" smtClean="0">
                <a:solidFill>
                  <a:srgbClr val="FF0000"/>
                </a:solidFill>
              </a:rPr>
              <a:t>Gümüşhacıköy Tur LTD.ŞTİ., Gümüşhacıköy Seyahat LTD.ŞTİ. ile Hüseyin İLGÜ, Sinan TARHAN, Hasan ŞAHİN, Mithat ZEYTÜNLÜ ve Halil ÖZDEMİR </a:t>
            </a:r>
            <a:r>
              <a:rPr lang="tr-TR" sz="2200" dirty="0" smtClean="0">
                <a:solidFill>
                  <a:schemeClr val="accent1">
                    <a:lumMod val="75000"/>
                  </a:schemeClr>
                </a:solidFill>
              </a:rPr>
              <a:t> adlı şahıslar ihale aldı. </a:t>
            </a:r>
          </a:p>
          <a:p>
            <a:endParaRPr lang="tr-TR" sz="2200" dirty="0">
              <a:solidFill>
                <a:schemeClr val="accent1">
                  <a:lumMod val="75000"/>
                </a:schemeClr>
              </a:solidFill>
            </a:endParaRPr>
          </a:p>
          <a:p>
            <a:r>
              <a:rPr lang="tr-TR" sz="2200" dirty="0" smtClean="0">
                <a:solidFill>
                  <a:schemeClr val="accent1">
                    <a:lumMod val="75000"/>
                  </a:schemeClr>
                </a:solidFill>
              </a:rPr>
              <a:t>11 Temmuz 2017 tarihinde İmam Hatip Ortaokulu ve 4 Ortaöğretim okulundan okullarına </a:t>
            </a:r>
            <a:r>
              <a:rPr lang="tr-TR" sz="2200" dirty="0" smtClean="0">
                <a:solidFill>
                  <a:srgbClr val="FF0000"/>
                </a:solidFill>
              </a:rPr>
              <a:t>taşımalı olarak gelecek öğrencilerin isim listeleri </a:t>
            </a:r>
            <a:r>
              <a:rPr lang="tr-TR" sz="2200" dirty="0" smtClean="0">
                <a:solidFill>
                  <a:schemeClr val="accent1">
                    <a:lumMod val="75000"/>
                  </a:schemeClr>
                </a:solidFill>
              </a:rPr>
              <a:t>istendi. </a:t>
            </a:r>
          </a:p>
          <a:p>
            <a:r>
              <a:rPr lang="tr-TR" sz="2200" dirty="0" smtClean="0">
                <a:solidFill>
                  <a:schemeClr val="accent1">
                    <a:lumMod val="75000"/>
                  </a:schemeClr>
                </a:solidFill>
              </a:rPr>
              <a:t>26 Temmuz 2017 tarihinde Taşıma Planlama Komisyonu </a:t>
            </a:r>
            <a:r>
              <a:rPr lang="tr-TR" sz="2200" dirty="0" smtClean="0">
                <a:solidFill>
                  <a:srgbClr val="FF0000"/>
                </a:solidFill>
              </a:rPr>
              <a:t>ortaöğretime taşınacak yerleşim yerlerini, taşımadan çıkartılacak yerleri ve güzergah planlamasını</a:t>
            </a:r>
            <a:r>
              <a:rPr lang="tr-TR" sz="2200" dirty="0" smtClean="0">
                <a:solidFill>
                  <a:schemeClr val="accent1">
                    <a:lumMod val="75000"/>
                  </a:schemeClr>
                </a:solidFill>
              </a:rPr>
              <a:t> belirledi. </a:t>
            </a:r>
            <a:endParaRPr lang="tr-TR" sz="2200" dirty="0">
              <a:solidFill>
                <a:schemeClr val="accent1">
                  <a:lumMod val="75000"/>
                </a:schemeClr>
              </a:solidFill>
            </a:endParaRPr>
          </a:p>
        </p:txBody>
      </p:sp>
    </p:spTree>
    <p:extLst>
      <p:ext uri="{BB962C8B-B14F-4D97-AF65-F5344CB8AC3E}">
        <p14:creationId xmlns:p14="http://schemas.microsoft.com/office/powerpoint/2010/main" val="36489337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809153" y="564733"/>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1235034" y="2133600"/>
            <a:ext cx="10269578" cy="3777622"/>
          </a:xfrm>
        </p:spPr>
        <p:txBody>
          <a:bodyPr/>
          <a:lstStyle/>
          <a:p>
            <a:r>
              <a:rPr lang="tr-TR" sz="2200" dirty="0" smtClean="0">
                <a:solidFill>
                  <a:schemeClr val="accent1">
                    <a:lumMod val="75000"/>
                  </a:schemeClr>
                </a:solidFill>
              </a:rPr>
              <a:t>01 Ağustos 2017 tarihinde  67 İmam Hatip Ortaokulu 257 Ortaöğretim öğrencisinin toplam 324 öğrencinin 49 yerleşim biriminden 31 güzergahta 31 araçla İmam Hatip Ortaokulu ve 4 Ortaöğretim Okuluna taşınması için ihaleye çıkıldı. </a:t>
            </a:r>
          </a:p>
          <a:p>
            <a:r>
              <a:rPr lang="tr-TR" sz="2200" dirty="0" smtClean="0">
                <a:solidFill>
                  <a:schemeClr val="accent1">
                    <a:lumMod val="75000"/>
                  </a:schemeClr>
                </a:solidFill>
              </a:rPr>
              <a:t>25 Ağustos 2017 tarihinde  Taşımalı İmam Hatip Ortaokulu ve Ortaöğretim ihalesi yapıldı. </a:t>
            </a:r>
          </a:p>
          <a:p>
            <a:r>
              <a:rPr lang="tr-TR" sz="2200" dirty="0" smtClean="0">
                <a:solidFill>
                  <a:srgbClr val="FF0000"/>
                </a:solidFill>
              </a:rPr>
              <a:t>Gümüşhacıköy Tur LTD.ŞTİ., Gümüşhacıköy Seyahat LTD.ŞTİ. ile Sinan TARHAN, Mithat ZEYTÜNLÜ, Nuh ACAR ve Hakkı ACAR </a:t>
            </a:r>
            <a:r>
              <a:rPr lang="tr-TR" sz="2200" dirty="0" smtClean="0">
                <a:solidFill>
                  <a:schemeClr val="accent1">
                    <a:lumMod val="75000"/>
                  </a:schemeClr>
                </a:solidFill>
              </a:rPr>
              <a:t>isimli şahıslar ihale aldı. </a:t>
            </a:r>
          </a:p>
          <a:p>
            <a:pPr marL="0" indent="0">
              <a:buNone/>
            </a:pPr>
            <a:endParaRPr lang="tr-TR" sz="2200" dirty="0" smtClean="0"/>
          </a:p>
          <a:p>
            <a:endParaRPr lang="tr-TR" dirty="0"/>
          </a:p>
        </p:txBody>
      </p:sp>
    </p:spTree>
    <p:extLst>
      <p:ext uri="{BB962C8B-B14F-4D97-AF65-F5344CB8AC3E}">
        <p14:creationId xmlns:p14="http://schemas.microsoft.com/office/powerpoint/2010/main" val="2041380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726026" y="327227"/>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748144" y="1433738"/>
            <a:ext cx="10854047" cy="4610801"/>
          </a:xfrm>
        </p:spPr>
        <p:txBody>
          <a:bodyPr>
            <a:noAutofit/>
          </a:bodyPr>
          <a:lstStyle/>
          <a:p>
            <a:r>
              <a:rPr lang="tr-TR" sz="2200" dirty="0" smtClean="0">
                <a:solidFill>
                  <a:schemeClr val="accent1">
                    <a:lumMod val="75000"/>
                  </a:schemeClr>
                </a:solidFill>
              </a:rPr>
              <a:t>Temel Eğitim ve Ortaöğretim ihaleleri sonucunda </a:t>
            </a:r>
            <a:r>
              <a:rPr lang="tr-TR" sz="2200" dirty="0" smtClean="0">
                <a:solidFill>
                  <a:srgbClr val="FF0000"/>
                </a:solidFill>
              </a:rPr>
              <a:t>teklif verilmeyen güzergahlar ve boş kalan günler</a:t>
            </a:r>
            <a:r>
              <a:rPr lang="tr-TR" sz="2200" dirty="0" smtClean="0"/>
              <a:t> </a:t>
            </a:r>
            <a:r>
              <a:rPr lang="tr-TR" sz="2200" dirty="0" smtClean="0">
                <a:solidFill>
                  <a:schemeClr val="accent1">
                    <a:lumMod val="75000"/>
                  </a:schemeClr>
                </a:solidFill>
              </a:rPr>
              <a:t>için İlköğretim ve</a:t>
            </a:r>
            <a:r>
              <a:rPr lang="tr-TR" sz="2200" dirty="0" smtClean="0"/>
              <a:t> </a:t>
            </a:r>
            <a:r>
              <a:rPr lang="tr-TR" sz="2200" dirty="0" smtClean="0">
                <a:solidFill>
                  <a:schemeClr val="accent1">
                    <a:lumMod val="75000"/>
                  </a:schemeClr>
                </a:solidFill>
              </a:rPr>
              <a:t>Ortaöğretim için</a:t>
            </a:r>
            <a:r>
              <a:rPr lang="tr-TR" sz="2200" dirty="0" smtClean="0"/>
              <a:t> </a:t>
            </a:r>
            <a:r>
              <a:rPr lang="tr-TR" sz="2200" dirty="0" smtClean="0">
                <a:solidFill>
                  <a:schemeClr val="accent1">
                    <a:lumMod val="75000"/>
                  </a:schemeClr>
                </a:solidFill>
              </a:rPr>
              <a:t>08 Eylül 2017 tarihinde</a:t>
            </a:r>
            <a:r>
              <a:rPr lang="tr-TR" sz="2200" dirty="0" smtClean="0"/>
              <a:t> </a:t>
            </a:r>
            <a:r>
              <a:rPr lang="tr-TR" sz="2200" dirty="0" smtClean="0">
                <a:solidFill>
                  <a:schemeClr val="accent1">
                    <a:lumMod val="75000"/>
                  </a:schemeClr>
                </a:solidFill>
              </a:rPr>
              <a:t>4734 Sayılı Kamu İhale Kanunun 21/f bendince </a:t>
            </a:r>
            <a:r>
              <a:rPr lang="tr-TR" sz="2200" dirty="0">
                <a:solidFill>
                  <a:srgbClr val="FF0000"/>
                </a:solidFill>
              </a:rPr>
              <a:t>bir ihale</a:t>
            </a:r>
            <a:r>
              <a:rPr lang="tr-TR" sz="2200" dirty="0">
                <a:solidFill>
                  <a:schemeClr val="accent1">
                    <a:lumMod val="75000"/>
                  </a:schemeClr>
                </a:solidFill>
              </a:rPr>
              <a:t> daha yapıldı. </a:t>
            </a:r>
          </a:p>
          <a:p>
            <a:r>
              <a:rPr lang="tr-TR" sz="2200" dirty="0" smtClean="0">
                <a:solidFill>
                  <a:schemeClr val="accent1">
                    <a:lumMod val="75000"/>
                  </a:schemeClr>
                </a:solidFill>
              </a:rPr>
              <a:t>2017-2018 Eğitim Öğretim yılında</a:t>
            </a:r>
          </a:p>
          <a:p>
            <a:pPr marL="0" indent="0">
              <a:buNone/>
            </a:pPr>
            <a:r>
              <a:rPr lang="tr-TR" sz="2200" dirty="0" smtClean="0">
                <a:solidFill>
                  <a:schemeClr val="accent1">
                    <a:lumMod val="75000"/>
                  </a:schemeClr>
                </a:solidFill>
              </a:rPr>
              <a:t> </a:t>
            </a:r>
            <a:r>
              <a:rPr lang="tr-TR" sz="2200" dirty="0" smtClean="0">
                <a:solidFill>
                  <a:srgbClr val="FF0000"/>
                </a:solidFill>
              </a:rPr>
              <a:t>540</a:t>
            </a:r>
            <a:r>
              <a:rPr lang="tr-TR" sz="2200" dirty="0" smtClean="0">
                <a:solidFill>
                  <a:schemeClr val="accent1">
                    <a:lumMod val="75000"/>
                  </a:schemeClr>
                </a:solidFill>
              </a:rPr>
              <a:t> öğrenci </a:t>
            </a:r>
            <a:r>
              <a:rPr lang="tr-TR" sz="2200" dirty="0" smtClean="0">
                <a:solidFill>
                  <a:srgbClr val="FF0000"/>
                </a:solidFill>
              </a:rPr>
              <a:t>63 </a:t>
            </a:r>
            <a:r>
              <a:rPr lang="tr-TR" sz="2200" dirty="0" smtClean="0">
                <a:solidFill>
                  <a:schemeClr val="accent1">
                    <a:lumMod val="75000"/>
                  </a:schemeClr>
                </a:solidFill>
              </a:rPr>
              <a:t>yerleşim biriminden </a:t>
            </a:r>
            <a:r>
              <a:rPr lang="tr-TR" sz="2200" dirty="0" smtClean="0">
                <a:solidFill>
                  <a:srgbClr val="FF0000"/>
                </a:solidFill>
              </a:rPr>
              <a:t>42</a:t>
            </a:r>
            <a:r>
              <a:rPr lang="tr-TR" sz="2200" dirty="0" smtClean="0">
                <a:solidFill>
                  <a:schemeClr val="accent1">
                    <a:lumMod val="75000"/>
                  </a:schemeClr>
                </a:solidFill>
              </a:rPr>
              <a:t> güzergahta  </a:t>
            </a:r>
            <a:r>
              <a:rPr lang="tr-TR" sz="2200" dirty="0" smtClean="0">
                <a:solidFill>
                  <a:srgbClr val="FF0000"/>
                </a:solidFill>
              </a:rPr>
              <a:t>47</a:t>
            </a:r>
            <a:r>
              <a:rPr lang="tr-TR" sz="2200" dirty="0" smtClean="0">
                <a:solidFill>
                  <a:schemeClr val="accent1">
                    <a:lumMod val="75000"/>
                  </a:schemeClr>
                </a:solidFill>
              </a:rPr>
              <a:t> araçla 8 taşıma merkezi ilköğretim okuluna; </a:t>
            </a:r>
            <a:r>
              <a:rPr lang="tr-TR" sz="2200" dirty="0" smtClean="0">
                <a:solidFill>
                  <a:srgbClr val="FF0000"/>
                </a:solidFill>
              </a:rPr>
              <a:t>324</a:t>
            </a:r>
            <a:r>
              <a:rPr lang="tr-TR" sz="2200" dirty="0" smtClean="0">
                <a:solidFill>
                  <a:schemeClr val="accent1">
                    <a:lumMod val="75000"/>
                  </a:schemeClr>
                </a:solidFill>
              </a:rPr>
              <a:t> öğrenci İmam Hatip Ortaokulu ve dört Ortaöğretim okuluna </a:t>
            </a:r>
            <a:r>
              <a:rPr lang="tr-TR" sz="2200" dirty="0" smtClean="0">
                <a:solidFill>
                  <a:srgbClr val="FF0000"/>
                </a:solidFill>
              </a:rPr>
              <a:t>49</a:t>
            </a:r>
            <a:r>
              <a:rPr lang="tr-TR" sz="2200" dirty="0" smtClean="0">
                <a:solidFill>
                  <a:schemeClr val="accent1">
                    <a:lumMod val="75000"/>
                  </a:schemeClr>
                </a:solidFill>
              </a:rPr>
              <a:t> yerleşim biriminden </a:t>
            </a:r>
            <a:r>
              <a:rPr lang="tr-TR" sz="2200" dirty="0" smtClean="0">
                <a:solidFill>
                  <a:srgbClr val="FF0000"/>
                </a:solidFill>
              </a:rPr>
              <a:t>31</a:t>
            </a:r>
            <a:r>
              <a:rPr lang="tr-TR" sz="2200" dirty="0" smtClean="0">
                <a:solidFill>
                  <a:schemeClr val="accent1">
                    <a:lumMod val="75000"/>
                  </a:schemeClr>
                </a:solidFill>
              </a:rPr>
              <a:t> güzergahta </a:t>
            </a:r>
            <a:r>
              <a:rPr lang="tr-TR" sz="2200" dirty="0" smtClean="0">
                <a:solidFill>
                  <a:srgbClr val="FF0000"/>
                </a:solidFill>
              </a:rPr>
              <a:t>31</a:t>
            </a:r>
            <a:r>
              <a:rPr lang="tr-TR" sz="2200" dirty="0" smtClean="0">
                <a:solidFill>
                  <a:schemeClr val="accent1">
                    <a:lumMod val="75000"/>
                  </a:schemeClr>
                </a:solidFill>
              </a:rPr>
              <a:t> araçla taşınmaktadır.</a:t>
            </a:r>
          </a:p>
          <a:p>
            <a:pPr marL="0" indent="0">
              <a:buNone/>
            </a:pPr>
            <a:r>
              <a:rPr lang="tr-TR" sz="2200" dirty="0">
                <a:solidFill>
                  <a:schemeClr val="accent1">
                    <a:lumMod val="75000"/>
                  </a:schemeClr>
                </a:solidFill>
              </a:rPr>
              <a:t> </a:t>
            </a:r>
            <a:r>
              <a:rPr lang="tr-TR" sz="2200" dirty="0" smtClean="0">
                <a:solidFill>
                  <a:schemeClr val="accent1">
                    <a:lumMod val="75000"/>
                  </a:schemeClr>
                </a:solidFill>
              </a:rPr>
              <a:t> </a:t>
            </a:r>
            <a:r>
              <a:rPr lang="tr-TR" sz="2200" dirty="0" smtClean="0">
                <a:solidFill>
                  <a:srgbClr val="FF0000"/>
                </a:solidFill>
              </a:rPr>
              <a:t>Toplamda </a:t>
            </a:r>
            <a:r>
              <a:rPr lang="tr-TR" sz="2200" b="1" dirty="0" smtClean="0">
                <a:solidFill>
                  <a:srgbClr val="FF0000"/>
                </a:solidFill>
              </a:rPr>
              <a:t>864</a:t>
            </a:r>
            <a:r>
              <a:rPr lang="tr-TR" sz="2200" dirty="0" smtClean="0">
                <a:solidFill>
                  <a:srgbClr val="FF0000"/>
                </a:solidFill>
              </a:rPr>
              <a:t> öğrenci </a:t>
            </a:r>
            <a:r>
              <a:rPr lang="tr-TR" sz="2200" b="1" dirty="0" smtClean="0">
                <a:solidFill>
                  <a:srgbClr val="FF0000"/>
                </a:solidFill>
              </a:rPr>
              <a:t>78 </a:t>
            </a:r>
            <a:r>
              <a:rPr lang="tr-TR" sz="2200" dirty="0" smtClean="0">
                <a:solidFill>
                  <a:srgbClr val="FF0000"/>
                </a:solidFill>
              </a:rPr>
              <a:t>araçla 13 taşıma merkezi okula taşınmaktadır. </a:t>
            </a:r>
            <a:endParaRPr lang="tr-TR" sz="2200" dirty="0">
              <a:solidFill>
                <a:srgbClr val="FF0000"/>
              </a:solidFill>
            </a:endParaRPr>
          </a:p>
        </p:txBody>
      </p:sp>
    </p:spTree>
    <p:extLst>
      <p:ext uri="{BB962C8B-B14F-4D97-AF65-F5344CB8AC3E}">
        <p14:creationId xmlns:p14="http://schemas.microsoft.com/office/powerpoint/2010/main" val="18918310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536021" y="0"/>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3" name="İçerik Yer Tutucusu 2"/>
          <p:cNvSpPr>
            <a:spLocks noGrp="1"/>
          </p:cNvSpPr>
          <p:nvPr>
            <p:ph idx="1"/>
          </p:nvPr>
        </p:nvSpPr>
        <p:spPr>
          <a:xfrm>
            <a:off x="522514" y="1219199"/>
            <a:ext cx="11400311" cy="5454733"/>
          </a:xfrm>
        </p:spPr>
        <p:txBody>
          <a:bodyPr>
            <a:normAutofit lnSpcReduction="10000"/>
          </a:bodyPr>
          <a:lstStyle/>
          <a:p>
            <a:pPr marL="0" indent="0">
              <a:buNone/>
            </a:pPr>
            <a:r>
              <a:rPr lang="tr-TR" sz="2400" b="1" dirty="0" smtClean="0">
                <a:solidFill>
                  <a:srgbClr val="7030A0"/>
                </a:solidFill>
              </a:rPr>
              <a:t>                          </a:t>
            </a:r>
            <a:r>
              <a:rPr lang="tr-TR" sz="2400" b="1" u="sng" dirty="0" smtClean="0">
                <a:solidFill>
                  <a:srgbClr val="7030A0"/>
                </a:solidFill>
              </a:rPr>
              <a:t>2.TAŞIMALI EĞİTİMDEKİ GÖREV VE SORUMLULUKLARIMIZ</a:t>
            </a:r>
          </a:p>
          <a:p>
            <a:pPr marL="0" indent="0">
              <a:buNone/>
            </a:pPr>
            <a:endParaRPr lang="tr-TR" sz="2400" b="1" dirty="0" smtClean="0">
              <a:solidFill>
                <a:srgbClr val="7030A0"/>
              </a:solidFill>
            </a:endParaRPr>
          </a:p>
          <a:p>
            <a:r>
              <a:rPr lang="tr-TR" sz="2200" dirty="0" smtClean="0">
                <a:solidFill>
                  <a:schemeClr val="accent1">
                    <a:lumMod val="75000"/>
                  </a:schemeClr>
                </a:solidFill>
              </a:rPr>
              <a:t>9 Eylül 2016 tarihinde Müdürlüğümüz tarafından «</a:t>
            </a:r>
            <a:r>
              <a:rPr lang="tr-TR" sz="2200" dirty="0" smtClean="0">
                <a:solidFill>
                  <a:srgbClr val="FF0000"/>
                </a:solidFill>
              </a:rPr>
              <a:t>Taşımalı Eğitimde Görev ve Sorumluklarımız</a:t>
            </a:r>
            <a:r>
              <a:rPr lang="tr-TR" sz="2200" dirty="0" smtClean="0">
                <a:solidFill>
                  <a:schemeClr val="accent1">
                    <a:lumMod val="75000"/>
                  </a:schemeClr>
                </a:solidFill>
              </a:rPr>
              <a:t>» konulu talimatlar içeren yazı çıkartılmış ve okul müdürlüklerimize gönderilmiştir. Yazı ve ekleri kurumumuzun web adresinde de yayınlanmıştır. </a:t>
            </a:r>
          </a:p>
          <a:p>
            <a:r>
              <a:rPr lang="tr-TR" sz="2200" dirty="0" smtClean="0">
                <a:solidFill>
                  <a:schemeClr val="accent1">
                    <a:lumMod val="75000"/>
                  </a:schemeClr>
                </a:solidFill>
              </a:rPr>
              <a:t>Bu yazıda, Taşımalı Eğitim Mevzuatı ile İdari ve Teknik Şartname hükümlerinin yanı sıra taşımalı eğitimin düzen ve disiplin içinde yürütülmesi için okul müdürlüklerimizin bir dizi yapması gereken hususlara yer verilmiştir. </a:t>
            </a:r>
          </a:p>
          <a:p>
            <a:r>
              <a:rPr lang="tr-TR" sz="2200" dirty="0" smtClean="0">
                <a:solidFill>
                  <a:schemeClr val="accent1">
                    <a:lumMod val="75000"/>
                  </a:schemeClr>
                </a:solidFill>
              </a:rPr>
              <a:t> Yazının açıklanması ve tereddüde düşülen hususların açıklığa kavuşturulması için Müdürlüğümüzde okul müdürleri ve müdür yardımcılarımızın katılımı ile toplantı tertip edilmiştir.</a:t>
            </a:r>
          </a:p>
          <a:p>
            <a:r>
              <a:rPr lang="tr-TR" sz="2200" dirty="0" smtClean="0">
                <a:solidFill>
                  <a:schemeClr val="accent1">
                    <a:lumMod val="75000"/>
                  </a:schemeClr>
                </a:solidFill>
              </a:rPr>
              <a:t>Bu yazıda belirtilen hususlar bu yılda uygulanmaya devam edecektir. Tek değişiklik </a:t>
            </a:r>
            <a:r>
              <a:rPr lang="tr-TR" sz="2200" dirty="0" smtClean="0">
                <a:solidFill>
                  <a:srgbClr val="FF0000"/>
                </a:solidFill>
              </a:rPr>
              <a:t>Günlük Şoför Devam Takip Çizelgeleri </a:t>
            </a:r>
            <a:r>
              <a:rPr lang="tr-TR" sz="2200" dirty="0" smtClean="0">
                <a:solidFill>
                  <a:schemeClr val="accent1">
                    <a:lumMod val="75000"/>
                  </a:schemeClr>
                </a:solidFill>
              </a:rPr>
              <a:t>her şoför için ayrı ayrı değil tek bir kağıt üzerinde o okula gelen tüm şoförlerin isim listesi olacak şekilde günlük olarak düzenlenecektir.  </a:t>
            </a:r>
          </a:p>
          <a:p>
            <a:endParaRPr lang="tr-TR" sz="2200" dirty="0">
              <a:solidFill>
                <a:schemeClr val="accent1">
                  <a:lumMod val="75000"/>
                </a:schemeClr>
              </a:solidFill>
            </a:endParaRPr>
          </a:p>
        </p:txBody>
      </p:sp>
    </p:spTree>
    <p:extLst>
      <p:ext uri="{BB962C8B-B14F-4D97-AF65-F5344CB8AC3E}">
        <p14:creationId xmlns:p14="http://schemas.microsoft.com/office/powerpoint/2010/main" val="24601906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1"/>
          <p:cNvSpPr>
            <a:spLocks noGrp="1"/>
          </p:cNvSpPr>
          <p:nvPr>
            <p:ph type="title"/>
          </p:nvPr>
        </p:nvSpPr>
        <p:spPr>
          <a:xfrm>
            <a:off x="1749012" y="166524"/>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
        <p:nvSpPr>
          <p:cNvPr id="5" name="Unvan 1"/>
          <p:cNvSpPr txBox="1">
            <a:spLocks/>
          </p:cNvSpPr>
          <p:nvPr/>
        </p:nvSpPr>
        <p:spPr>
          <a:xfrm>
            <a:off x="1355911" y="1524654"/>
            <a:ext cx="8911687" cy="128089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endParaRPr lang="tr-TR" sz="1800" b="1" dirty="0">
              <a:solidFill>
                <a:srgbClr val="C00000"/>
              </a:solidFill>
              <a:latin typeface="Arial Black" panose="020B0A04020102020204" pitchFamily="34" charset="0"/>
            </a:endParaRPr>
          </a:p>
        </p:txBody>
      </p:sp>
      <p:sp>
        <p:nvSpPr>
          <p:cNvPr id="7" name="Dikdörtgen 6"/>
          <p:cNvSpPr/>
          <p:nvPr/>
        </p:nvSpPr>
        <p:spPr>
          <a:xfrm>
            <a:off x="285007" y="1447414"/>
            <a:ext cx="11293433" cy="5801588"/>
          </a:xfrm>
          <a:prstGeom prst="rect">
            <a:avLst/>
          </a:prstGeom>
        </p:spPr>
        <p:txBody>
          <a:bodyPr wrap="square">
            <a:spAutoFit/>
          </a:bodyPr>
          <a:lstStyle/>
          <a:p>
            <a:pPr indent="467995">
              <a:lnSpc>
                <a:spcPct val="150000"/>
              </a:lnSpc>
              <a:spcAft>
                <a:spcPts val="600"/>
              </a:spcAft>
            </a:pPr>
            <a:r>
              <a:rPr lang="tr-TR" sz="2200" b="1" dirty="0" smtClean="0">
                <a:solidFill>
                  <a:schemeClr val="accent1">
                    <a:lumMod val="75000"/>
                  </a:schemeClr>
                </a:solidFill>
                <a:latin typeface="+mj-lt"/>
                <a:ea typeface="Calibri" panose="020F0502020204030204" pitchFamily="34" charset="0"/>
                <a:cs typeface="Times New Roman" panose="02020603050405020304" pitchFamily="18" charset="0"/>
              </a:rPr>
              <a:t> 2017-2018 Eğitim öğretim yılın başında </a:t>
            </a:r>
            <a:r>
              <a:rPr lang="tr-TR" sz="2200" dirty="0">
                <a:solidFill>
                  <a:schemeClr val="accent1">
                    <a:lumMod val="75000"/>
                  </a:schemeClr>
                </a:solidFill>
                <a:latin typeface="+mj-lt"/>
              </a:rPr>
              <a:t>İlçe Milli Eğitim Müdürleri, </a:t>
            </a:r>
            <a:r>
              <a:rPr lang="tr-TR" sz="2200" dirty="0" smtClean="0">
                <a:solidFill>
                  <a:schemeClr val="accent1">
                    <a:lumMod val="75000"/>
                  </a:schemeClr>
                </a:solidFill>
                <a:latin typeface="+mj-lt"/>
              </a:rPr>
              <a:t>İl Milli </a:t>
            </a:r>
            <a:r>
              <a:rPr lang="tr-TR" sz="2200" dirty="0">
                <a:solidFill>
                  <a:schemeClr val="accent1">
                    <a:lumMod val="75000"/>
                  </a:schemeClr>
                </a:solidFill>
                <a:latin typeface="+mj-lt"/>
              </a:rPr>
              <a:t>Eğitim Müdür Yardımcıları, </a:t>
            </a:r>
            <a:r>
              <a:rPr lang="tr-TR" sz="2200" dirty="0" smtClean="0">
                <a:solidFill>
                  <a:schemeClr val="accent1">
                    <a:lumMod val="75000"/>
                  </a:schemeClr>
                </a:solidFill>
                <a:latin typeface="+mj-lt"/>
              </a:rPr>
              <a:t>İl Milli Eğitim Şube </a:t>
            </a:r>
            <a:r>
              <a:rPr lang="tr-TR" sz="2200" dirty="0">
                <a:solidFill>
                  <a:schemeClr val="accent1">
                    <a:lumMod val="75000"/>
                  </a:schemeClr>
                </a:solidFill>
                <a:latin typeface="+mj-lt"/>
              </a:rPr>
              <a:t>Müdürleri ve Merkez ilçe okul müdürleri ile yapılan toplantılarda </a:t>
            </a:r>
            <a:r>
              <a:rPr lang="tr-TR" sz="2200" dirty="0" smtClean="0">
                <a:solidFill>
                  <a:schemeClr val="accent1">
                    <a:lumMod val="75000"/>
                  </a:schemeClr>
                </a:solidFill>
                <a:latin typeface="+mj-lt"/>
              </a:rPr>
              <a:t>bir dizi kararlar alındı.</a:t>
            </a:r>
            <a:endParaRPr lang="tr-TR" sz="2200" dirty="0">
              <a:solidFill>
                <a:schemeClr val="accent1">
                  <a:lumMod val="75000"/>
                </a:schemeClr>
              </a:solidFill>
              <a:latin typeface="+mj-lt"/>
            </a:endParaRPr>
          </a:p>
          <a:p>
            <a:pPr indent="467995">
              <a:lnSpc>
                <a:spcPct val="150000"/>
              </a:lnSpc>
              <a:spcAft>
                <a:spcPts val="600"/>
              </a:spcAft>
            </a:pPr>
            <a:r>
              <a:rPr lang="tr-TR" sz="2200" b="1" dirty="0" smtClean="0">
                <a:solidFill>
                  <a:schemeClr val="accent1">
                    <a:lumMod val="75000"/>
                  </a:schemeClr>
                </a:solidFill>
                <a:latin typeface="+mj-lt"/>
                <a:ea typeface="Calibri" panose="020F0502020204030204" pitchFamily="34" charset="0"/>
                <a:cs typeface="Times New Roman" panose="02020603050405020304" pitchFamily="18" charset="0"/>
              </a:rPr>
              <a:t> </a:t>
            </a:r>
            <a:r>
              <a:rPr lang="tr-TR" sz="2200" dirty="0" smtClean="0">
                <a:solidFill>
                  <a:schemeClr val="accent1">
                    <a:lumMod val="75000"/>
                  </a:schemeClr>
                </a:solidFill>
                <a:latin typeface="+mj-lt"/>
                <a:ea typeface="Calibri" panose="020F0502020204030204" pitchFamily="34" charset="0"/>
                <a:cs typeface="Times New Roman" panose="02020603050405020304" pitchFamily="18" charset="0"/>
              </a:rPr>
              <a:t>Bu alınan kararlar </a:t>
            </a:r>
            <a:r>
              <a:rPr lang="tr-TR" sz="2200" dirty="0" smtClean="0">
                <a:solidFill>
                  <a:srgbClr val="FF0000"/>
                </a:solidFill>
                <a:latin typeface="+mj-lt"/>
                <a:ea typeface="Calibri" panose="020F0502020204030204" pitchFamily="34" charset="0"/>
                <a:cs typeface="Times New Roman" panose="02020603050405020304" pitchFamily="18" charset="0"/>
              </a:rPr>
              <a:t>2017-2018 Eğitim Öğretim Yılı Ortak Bir Çalışma Ortamı Oluşturulması Bakımından Dikkate Alınması Gereken Genel Kurallar </a:t>
            </a:r>
            <a:r>
              <a:rPr lang="tr-TR" sz="2200" dirty="0" smtClean="0">
                <a:solidFill>
                  <a:schemeClr val="accent1">
                    <a:lumMod val="75000"/>
                  </a:schemeClr>
                </a:solidFill>
                <a:latin typeface="+mj-lt"/>
                <a:ea typeface="Calibri" panose="020F0502020204030204" pitchFamily="34" charset="0"/>
                <a:cs typeface="Times New Roman" panose="02020603050405020304" pitchFamily="18" charset="0"/>
              </a:rPr>
              <a:t>başlığı altında Müdürlüğümüze ve okullarımıza gönderilmiştir. </a:t>
            </a:r>
          </a:p>
          <a:p>
            <a:pPr indent="467995">
              <a:lnSpc>
                <a:spcPct val="150000"/>
              </a:lnSpc>
              <a:spcAft>
                <a:spcPts val="600"/>
              </a:spcAft>
            </a:pPr>
            <a:r>
              <a:rPr lang="tr-TR" sz="2200" dirty="0" smtClean="0">
                <a:solidFill>
                  <a:schemeClr val="accent1">
                    <a:lumMod val="75000"/>
                  </a:schemeClr>
                </a:solidFill>
                <a:latin typeface="+mj-lt"/>
                <a:ea typeface="Calibri" panose="020F0502020204030204" pitchFamily="34" charset="0"/>
                <a:cs typeface="Times New Roman" panose="02020603050405020304" pitchFamily="18" charset="0"/>
              </a:rPr>
              <a:t>Taşımalı eğitimden okul güvenliğine, temizliğine, hijyen kurallarına ve projelere ait 39. Maddeden oluşan Kararların ilk on maddesi önemine binaen Taşımalı Eğitimle ilgili maddelerdir. Bu kararların titiz bir şekilde uyulması gerekmektedir.</a:t>
            </a:r>
          </a:p>
          <a:p>
            <a:pPr indent="467995">
              <a:lnSpc>
                <a:spcPct val="150000"/>
              </a:lnSpc>
              <a:spcAft>
                <a:spcPts val="600"/>
              </a:spcAft>
            </a:pPr>
            <a:endParaRPr lang="tr-TR" b="1" dirty="0" smtClean="0">
              <a:solidFill>
                <a:schemeClr val="accent1">
                  <a:lumMod val="75000"/>
                </a:schemeClr>
              </a:solidFill>
              <a:latin typeface="+mj-lt"/>
              <a:ea typeface="Calibri" panose="020F0502020204030204" pitchFamily="34" charset="0"/>
              <a:cs typeface="Times New Roman" panose="02020603050405020304" pitchFamily="18" charset="0"/>
            </a:endParaRPr>
          </a:p>
          <a:p>
            <a:pPr indent="467995">
              <a:lnSpc>
                <a:spcPct val="150000"/>
              </a:lnSpc>
              <a:spcAft>
                <a:spcPts val="600"/>
              </a:spcAft>
            </a:pPr>
            <a:endParaRPr lang="tr-TR" dirty="0">
              <a:solidFill>
                <a:schemeClr val="accent1">
                  <a:lumMod val="75000"/>
                </a:schemeClr>
              </a:solidFill>
              <a:effectLst/>
              <a:latin typeface="+mj-lt"/>
              <a:ea typeface="Calibri" panose="020F0502020204030204" pitchFamily="34" charset="0"/>
              <a:cs typeface="Times New Roman" panose="02020603050405020304" pitchFamily="18" charset="0"/>
            </a:endParaRPr>
          </a:p>
        </p:txBody>
      </p:sp>
      <p:sp>
        <p:nvSpPr>
          <p:cNvPr id="11" name="Beşgen 10"/>
          <p:cNvSpPr/>
          <p:nvPr/>
        </p:nvSpPr>
        <p:spPr>
          <a:xfrm>
            <a:off x="533327" y="1746312"/>
            <a:ext cx="287132" cy="126016"/>
          </a:xfrm>
          <a:prstGeom prst="homePlat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8941761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08759" y="1242952"/>
            <a:ext cx="11590316" cy="5371604"/>
          </a:xfrm>
        </p:spPr>
        <p:txBody>
          <a:bodyPr/>
          <a:lstStyle/>
          <a:p>
            <a:pPr lvl="0"/>
            <a:r>
              <a:rPr lang="tr-TR" sz="2200" dirty="0" smtClean="0">
                <a:solidFill>
                  <a:schemeClr val="accent1">
                    <a:lumMod val="75000"/>
                  </a:schemeClr>
                </a:solidFill>
              </a:rPr>
              <a:t>1. Amasya </a:t>
            </a:r>
            <a:r>
              <a:rPr lang="tr-TR" sz="2200" dirty="0">
                <a:solidFill>
                  <a:schemeClr val="accent1">
                    <a:lumMod val="75000"/>
                  </a:schemeClr>
                </a:solidFill>
              </a:rPr>
              <a:t>il ve ilçelerinde öğrencilerin sabah gün ışığından daha fazla yararlanmaları için; Ana okulları ve ana sınıflarında ders başlama saati, saat </a:t>
            </a:r>
            <a:r>
              <a:rPr lang="tr-TR" sz="2200" dirty="0" smtClean="0">
                <a:solidFill>
                  <a:srgbClr val="FF0000"/>
                </a:solidFill>
              </a:rPr>
              <a:t>08.00’</a:t>
            </a:r>
            <a:r>
              <a:rPr lang="tr-TR" sz="2200" dirty="0" smtClean="0">
                <a:solidFill>
                  <a:schemeClr val="accent1">
                    <a:lumMod val="75000"/>
                  </a:schemeClr>
                </a:solidFill>
              </a:rPr>
              <a:t>den </a:t>
            </a:r>
            <a:r>
              <a:rPr lang="tr-TR" sz="2200" dirty="0">
                <a:solidFill>
                  <a:schemeClr val="accent1">
                    <a:lumMod val="75000"/>
                  </a:schemeClr>
                </a:solidFill>
              </a:rPr>
              <a:t>önce olmayacak; diğer okullarımızda ise derse başlama saati </a:t>
            </a:r>
            <a:r>
              <a:rPr lang="tr-TR" sz="2200" dirty="0">
                <a:solidFill>
                  <a:srgbClr val="FF0000"/>
                </a:solidFill>
              </a:rPr>
              <a:t>08.30 - 09.00 </a:t>
            </a:r>
            <a:r>
              <a:rPr lang="tr-TR" sz="2200" dirty="0">
                <a:solidFill>
                  <a:schemeClr val="accent1">
                    <a:lumMod val="75000"/>
                  </a:schemeClr>
                </a:solidFill>
              </a:rPr>
              <a:t>arası düzenlenebilecektir</a:t>
            </a:r>
            <a:r>
              <a:rPr lang="tr-TR" sz="2200" dirty="0" smtClean="0">
                <a:solidFill>
                  <a:schemeClr val="accent1">
                    <a:lumMod val="75000"/>
                  </a:schemeClr>
                </a:solidFill>
              </a:rPr>
              <a:t>.</a:t>
            </a:r>
          </a:p>
          <a:p>
            <a:r>
              <a:rPr lang="tr-TR" sz="2200" dirty="0" smtClean="0">
                <a:solidFill>
                  <a:schemeClr val="accent1">
                    <a:lumMod val="75000"/>
                  </a:schemeClr>
                </a:solidFill>
              </a:rPr>
              <a:t>2.</a:t>
            </a:r>
            <a:r>
              <a:rPr lang="tr-TR" sz="2200" dirty="0">
                <a:solidFill>
                  <a:schemeClr val="accent1">
                    <a:lumMod val="75000"/>
                  </a:schemeClr>
                </a:solidFill>
              </a:rPr>
              <a:t> Tüm okullarımızda derse başlama saatinden </a:t>
            </a:r>
            <a:r>
              <a:rPr lang="tr-TR" sz="2200" dirty="0">
                <a:solidFill>
                  <a:srgbClr val="FF0000"/>
                </a:solidFill>
              </a:rPr>
              <a:t>30 dakika </a:t>
            </a:r>
            <a:r>
              <a:rPr lang="tr-TR" sz="2200" dirty="0">
                <a:solidFill>
                  <a:schemeClr val="accent1">
                    <a:lumMod val="75000"/>
                  </a:schemeClr>
                </a:solidFill>
              </a:rPr>
              <a:t>önce okul yöneticileri ve nöbetçi öğretmenler okullarında hazır olacaklardır</a:t>
            </a:r>
            <a:r>
              <a:rPr lang="tr-TR" sz="2200" dirty="0" smtClean="0">
                <a:solidFill>
                  <a:schemeClr val="accent1">
                    <a:lumMod val="75000"/>
                  </a:schemeClr>
                </a:solidFill>
              </a:rPr>
              <a:t>.</a:t>
            </a:r>
          </a:p>
          <a:p>
            <a:pPr lvl="0"/>
            <a:r>
              <a:rPr lang="tr-TR" sz="2200" dirty="0" smtClean="0">
                <a:solidFill>
                  <a:schemeClr val="accent1">
                    <a:lumMod val="75000"/>
                  </a:schemeClr>
                </a:solidFill>
              </a:rPr>
              <a:t>3.</a:t>
            </a:r>
            <a:r>
              <a:rPr lang="tr-TR" sz="2200" dirty="0"/>
              <a:t> </a:t>
            </a:r>
            <a:r>
              <a:rPr lang="tr-TR" sz="2200" dirty="0">
                <a:solidFill>
                  <a:schemeClr val="accent1">
                    <a:lumMod val="75000"/>
                  </a:schemeClr>
                </a:solidFill>
              </a:rPr>
              <a:t>Okul servis araçları öğrencilerini en erken </a:t>
            </a:r>
            <a:r>
              <a:rPr lang="tr-TR" sz="2200" dirty="0">
                <a:solidFill>
                  <a:srgbClr val="FF0000"/>
                </a:solidFill>
              </a:rPr>
              <a:t>ders başlama saatinden 30 dakika önce okula getireceklerdir.</a:t>
            </a:r>
            <a:r>
              <a:rPr lang="tr-TR" sz="2200" dirty="0">
                <a:solidFill>
                  <a:schemeClr val="accent1">
                    <a:lumMod val="75000"/>
                  </a:schemeClr>
                </a:solidFill>
              </a:rPr>
              <a:t> </a:t>
            </a:r>
            <a:r>
              <a:rPr lang="tr-TR" sz="2200" u="sng" dirty="0">
                <a:solidFill>
                  <a:schemeClr val="accent1">
                    <a:lumMod val="75000"/>
                  </a:schemeClr>
                </a:solidFill>
              </a:rPr>
              <a:t>Bu kurala uymayan servis sahipleri  </a:t>
            </a:r>
            <a:r>
              <a:rPr lang="tr-TR" sz="2200" dirty="0">
                <a:solidFill>
                  <a:schemeClr val="accent1">
                    <a:lumMod val="75000"/>
                  </a:schemeClr>
                </a:solidFill>
              </a:rPr>
              <a:t>yazılı uyarılacak ayrıca okul yöneticileri tarafından yazılı olarak İl/ilçe Milli Eğitim Müdürlüklerine bildirilecektir.</a:t>
            </a:r>
          </a:p>
          <a:p>
            <a:pPr lvl="0"/>
            <a:r>
              <a:rPr lang="tr-TR" sz="2200" dirty="0" smtClean="0">
                <a:solidFill>
                  <a:schemeClr val="accent1">
                    <a:lumMod val="75000"/>
                  </a:schemeClr>
                </a:solidFill>
              </a:rPr>
              <a:t>4. </a:t>
            </a:r>
            <a:r>
              <a:rPr lang="tr-TR" sz="2200" dirty="0">
                <a:solidFill>
                  <a:schemeClr val="accent1">
                    <a:lumMod val="75000"/>
                  </a:schemeClr>
                </a:solidFill>
              </a:rPr>
              <a:t>Servis araçları öğrencileri okul yöneticilerine </a:t>
            </a:r>
            <a:r>
              <a:rPr lang="tr-TR" sz="2200" dirty="0">
                <a:solidFill>
                  <a:srgbClr val="FF0000"/>
                </a:solidFill>
              </a:rPr>
              <a:t>imza karşılığı teslim edecek/teslim alacaklardır.</a:t>
            </a:r>
            <a:r>
              <a:rPr lang="tr-TR" sz="2200" dirty="0">
                <a:solidFill>
                  <a:schemeClr val="accent1">
                    <a:lumMod val="75000"/>
                  </a:schemeClr>
                </a:solidFill>
              </a:rPr>
              <a:t> Servis araçları kesinlikle </a:t>
            </a:r>
            <a:r>
              <a:rPr lang="tr-TR" sz="2200" dirty="0">
                <a:solidFill>
                  <a:srgbClr val="FF0000"/>
                </a:solidFill>
              </a:rPr>
              <a:t>okul dışında öğrenci </a:t>
            </a:r>
            <a:r>
              <a:rPr lang="tr-TR" sz="2200" dirty="0">
                <a:solidFill>
                  <a:schemeClr val="accent1">
                    <a:lumMod val="75000"/>
                  </a:schemeClr>
                </a:solidFill>
              </a:rPr>
              <a:t>indirmeyecek/bindirmeyeceklerdir.</a:t>
            </a:r>
          </a:p>
          <a:p>
            <a:endParaRPr lang="tr-TR" sz="2400" dirty="0">
              <a:solidFill>
                <a:schemeClr val="accent1">
                  <a:lumMod val="75000"/>
                </a:schemeClr>
              </a:solidFill>
            </a:endParaRPr>
          </a:p>
          <a:p>
            <a:pPr lvl="0"/>
            <a:endParaRPr lang="tr-TR" sz="2200" dirty="0">
              <a:solidFill>
                <a:schemeClr val="accent1">
                  <a:lumMod val="75000"/>
                </a:schemeClr>
              </a:solidFill>
            </a:endParaRPr>
          </a:p>
          <a:p>
            <a:endParaRPr lang="tr-TR" dirty="0"/>
          </a:p>
        </p:txBody>
      </p:sp>
      <p:sp>
        <p:nvSpPr>
          <p:cNvPr id="4" name="Unvan 1"/>
          <p:cNvSpPr>
            <a:spLocks noGrp="1"/>
          </p:cNvSpPr>
          <p:nvPr>
            <p:ph type="title"/>
          </p:nvPr>
        </p:nvSpPr>
        <p:spPr>
          <a:xfrm>
            <a:off x="2189164" y="160973"/>
            <a:ext cx="8911687" cy="1280890"/>
          </a:xfrm>
        </p:spPr>
        <p:txBody>
          <a:bodyPr>
            <a:normAutofit/>
          </a:bodyPr>
          <a:lstStyle/>
          <a:p>
            <a:pPr algn="ctr"/>
            <a:r>
              <a:rPr lang="tr-TR" sz="1800" b="1" dirty="0" smtClean="0">
                <a:solidFill>
                  <a:srgbClr val="C00000"/>
                </a:solidFill>
                <a:latin typeface="Arial Black" panose="020B0A04020102020204" pitchFamily="34" charset="0"/>
              </a:rPr>
              <a:t>TC</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GÜMÜŞHACIKÖY KAYMAKAMLIĞI </a:t>
            </a:r>
            <a:br>
              <a:rPr lang="tr-TR" sz="1800" b="1" dirty="0" smtClean="0">
                <a:solidFill>
                  <a:srgbClr val="C00000"/>
                </a:solidFill>
                <a:latin typeface="Arial Black" panose="020B0A04020102020204" pitchFamily="34" charset="0"/>
              </a:rPr>
            </a:br>
            <a:r>
              <a:rPr lang="tr-TR" sz="1800" b="1" dirty="0" smtClean="0">
                <a:solidFill>
                  <a:srgbClr val="C00000"/>
                </a:solidFill>
                <a:latin typeface="Arial Black" panose="020B0A04020102020204" pitchFamily="34" charset="0"/>
              </a:rPr>
              <a:t>Gümüşhacıköy İlçe Milli Eğitim Müdürlüğü</a:t>
            </a:r>
            <a:endParaRPr lang="tr-TR" sz="1800" b="1" dirty="0">
              <a:solidFill>
                <a:srgbClr val="C00000"/>
              </a:solidFill>
              <a:latin typeface="Arial Black" panose="020B0A04020102020204" pitchFamily="34" charset="0"/>
            </a:endParaRPr>
          </a:p>
        </p:txBody>
      </p:sp>
    </p:spTree>
    <p:extLst>
      <p:ext uri="{BB962C8B-B14F-4D97-AF65-F5344CB8AC3E}">
        <p14:creationId xmlns:p14="http://schemas.microsoft.com/office/powerpoint/2010/main" val="1114161774"/>
      </p:ext>
    </p:extLst>
  </p:cSld>
  <p:clrMapOvr>
    <a:masterClrMapping/>
  </p:clrMapOvr>
  <p:timing>
    <p:tnLst>
      <p:par>
        <p:cTn id="1" dur="indefinite" restart="never" nodeType="tmRoot"/>
      </p:par>
    </p:tnLst>
  </p:timing>
</p:sld>
</file>

<file path=ppt/theme/theme1.xml><?xml version="1.0" encoding="utf-8"?>
<a:theme xmlns:a="http://schemas.openxmlformats.org/drawingml/2006/main" name="Duman">
  <a:themeElements>
    <a:clrScheme name="Duman">
      <a:dk1>
        <a:sysClr val="windowText" lastClr="000000"/>
      </a:dk1>
      <a:lt1>
        <a:sysClr val="window" lastClr="FFFFFF"/>
      </a:lt1>
      <a:dk2>
        <a:srgbClr val="647252"/>
      </a:dk2>
      <a:lt2>
        <a:srgbClr val="EAE8CF"/>
      </a:lt2>
      <a:accent1>
        <a:srgbClr val="E78712"/>
      </a:accent1>
      <a:accent2>
        <a:srgbClr val="B73C26"/>
      </a:accent2>
      <a:accent3>
        <a:srgbClr val="865331"/>
      </a:accent3>
      <a:accent4>
        <a:srgbClr val="B38648"/>
      </a:accent4>
      <a:accent5>
        <a:srgbClr val="BBB473"/>
      </a:accent5>
      <a:accent6>
        <a:srgbClr val="849276"/>
      </a:accent6>
      <a:hlink>
        <a:srgbClr val="FDAB2A"/>
      </a:hlink>
      <a:folHlink>
        <a:srgbClr val="CCB182"/>
      </a:folHlink>
    </a:clrScheme>
    <a:fontScheme name="Duman">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54F6613E-5ED7-40ED-90A8-F639BE712C0E}"/>
    </a:ext>
  </a:extLst>
</a:theme>
</file>

<file path=docProps/app.xml><?xml version="1.0" encoding="utf-8"?>
<Properties xmlns="http://schemas.openxmlformats.org/officeDocument/2006/extended-properties" xmlns:vt="http://schemas.openxmlformats.org/officeDocument/2006/docPropsVTypes">
  <Template>Wisp</Template>
  <TotalTime>760</TotalTime>
  <Words>1822</Words>
  <Application>Microsoft Office PowerPoint</Application>
  <PresentationFormat>Geniş ekran</PresentationFormat>
  <Paragraphs>145</Paragraphs>
  <Slides>23</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23</vt:i4>
      </vt:variant>
    </vt:vector>
  </HeadingPairs>
  <TitlesOfParts>
    <vt:vector size="30" baseType="lpstr">
      <vt:lpstr>Arial</vt:lpstr>
      <vt:lpstr>Arial Black</vt:lpstr>
      <vt:lpstr>Calibri</vt:lpstr>
      <vt:lpstr>Century Gothic</vt:lpstr>
      <vt:lpstr>Times New Roman</vt:lpstr>
      <vt:lpstr>Wingdings 3</vt:lpstr>
      <vt:lpstr>Duman</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vt:lpstr>
      <vt:lpstr>TC GÜMÜŞHACIKÖY KAYMAKAMLIĞI  Gümüşhacıköy İlçe Milli Eğitim Müdürlüğü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TC GÜMÜŞHACIKÖY KAYMAKAMLIĞI  Gümüşhacıköy İlçe Milli Eğitim Müdürlüğü</dc:title>
  <dc:creator>mem_sube_m1</dc:creator>
  <cp:lastModifiedBy>mem_sube_m1</cp:lastModifiedBy>
  <cp:revision>59</cp:revision>
  <dcterms:created xsi:type="dcterms:W3CDTF">2016-09-28T07:13:10Z</dcterms:created>
  <dcterms:modified xsi:type="dcterms:W3CDTF">2017-09-26T05:45:34Z</dcterms:modified>
</cp:coreProperties>
</file>